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2"/>
    <p:sldId id="257" r:id="rId33"/>
    <p:sldId id="258" r:id="rId34"/>
    <p:sldId id="259" r:id="rId35"/>
    <p:sldId id="260" r:id="rId36"/>
    <p:sldId id="261" r:id="rId37"/>
    <p:sldId id="262" r:id="rId38"/>
    <p:sldId id="263" r:id="rId39"/>
    <p:sldId id="264" r:id="rId40"/>
    <p:sldId id="265" r:id="rId41"/>
    <p:sldId id="266" r:id="rId42"/>
    <p:sldId id="267" r:id="rId43"/>
    <p:sldId id="268" r:id="rId44"/>
    <p:sldId id="269" r:id="rId45"/>
    <p:sldId id="270" r:id="rId46"/>
    <p:sldId id="271" r:id="rId47"/>
    <p:sldId id="272" r:id="rId48"/>
    <p:sldId id="273" r:id="rId49"/>
    <p:sldId id="274" r:id="rId50"/>
    <p:sldId id="275" r:id="rId51"/>
    <p:sldId id="276" r:id="rId52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Montserrat Light" charset="1" panose="00000400000000000000"/>
      <p:regular r:id="rId10"/>
    </p:embeddedFont>
    <p:embeddedFont>
      <p:font typeface="Montserrat Light Bold" charset="1" panose="00000800000000000000"/>
      <p:regular r:id="rId11"/>
    </p:embeddedFont>
    <p:embeddedFont>
      <p:font typeface="Montserrat Light Italics" charset="1" panose="00000400000000000000"/>
      <p:regular r:id="rId12"/>
    </p:embeddedFont>
    <p:embeddedFont>
      <p:font typeface="Montserrat Light Bold Italics" charset="1" panose="00000800000000000000"/>
      <p:regular r:id="rId13"/>
    </p:embeddedFont>
    <p:embeddedFont>
      <p:font typeface="Caladea" charset="1" panose="02040503050406030204"/>
      <p:regular r:id="rId14"/>
    </p:embeddedFont>
    <p:embeddedFont>
      <p:font typeface="Caladea Bold" charset="1" panose="02040803050406030204"/>
      <p:regular r:id="rId15"/>
    </p:embeddedFont>
    <p:embeddedFont>
      <p:font typeface="Caladea Italics" charset="1" panose="02040503050406090204"/>
      <p:regular r:id="rId16"/>
    </p:embeddedFont>
    <p:embeddedFont>
      <p:font typeface="Caladea Bold Italics" charset="1" panose="02040803050406090204"/>
      <p:regular r:id="rId17"/>
    </p:embeddedFont>
    <p:embeddedFont>
      <p:font typeface="Codec Pro ExtraBold" charset="1" panose="00000700000000000000"/>
      <p:regular r:id="rId18"/>
    </p:embeddedFont>
    <p:embeddedFont>
      <p:font typeface="Codec Pro ExtraBold Bold" charset="1" panose="00000900000000000000"/>
      <p:regular r:id="rId19"/>
    </p:embeddedFont>
    <p:embeddedFont>
      <p:font typeface="Open Sauce" charset="1" panose="00000500000000000000"/>
      <p:regular r:id="rId20"/>
    </p:embeddedFont>
    <p:embeddedFont>
      <p:font typeface="Open Sauce Bold" charset="1" panose="00000800000000000000"/>
      <p:regular r:id="rId21"/>
    </p:embeddedFont>
    <p:embeddedFont>
      <p:font typeface="Open Sauce Italics" charset="1" panose="00000500000000000000"/>
      <p:regular r:id="rId22"/>
    </p:embeddedFont>
    <p:embeddedFont>
      <p:font typeface="Open Sauce Bold Italics" charset="1" panose="00000800000000000000"/>
      <p:regular r:id="rId23"/>
    </p:embeddedFont>
    <p:embeddedFont>
      <p:font typeface="Open Sauce Light" charset="1" panose="00000400000000000000"/>
      <p:regular r:id="rId24"/>
    </p:embeddedFont>
    <p:embeddedFont>
      <p:font typeface="Open Sauce Light Italics" charset="1" panose="00000400000000000000"/>
      <p:regular r:id="rId25"/>
    </p:embeddedFont>
    <p:embeddedFont>
      <p:font typeface="Open Sauce Medium" charset="1" panose="00000600000000000000"/>
      <p:regular r:id="rId26"/>
    </p:embeddedFont>
    <p:embeddedFont>
      <p:font typeface="Open Sauce Medium Italics" charset="1" panose="00000600000000000000"/>
      <p:regular r:id="rId27"/>
    </p:embeddedFont>
    <p:embeddedFont>
      <p:font typeface="Open Sauce Semi-Bold" charset="1" panose="00000700000000000000"/>
      <p:regular r:id="rId28"/>
    </p:embeddedFont>
    <p:embeddedFont>
      <p:font typeface="Open Sauce Semi-Bold Italics" charset="1" panose="00000700000000000000"/>
      <p:regular r:id="rId29"/>
    </p:embeddedFont>
    <p:embeddedFont>
      <p:font typeface="Open Sauce Heavy" charset="1" panose="00000A00000000000000"/>
      <p:regular r:id="rId30"/>
    </p:embeddedFont>
    <p:embeddedFont>
      <p:font typeface="Open Sauce Heavy Italics" charset="1" panose="00000A00000000000000"/>
      <p:regular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slides/slide1.xml" Type="http://schemas.openxmlformats.org/officeDocument/2006/relationships/slide"/><Relationship Id="rId33" Target="slides/slide2.xml" Type="http://schemas.openxmlformats.org/officeDocument/2006/relationships/slide"/><Relationship Id="rId34" Target="slides/slide3.xml" Type="http://schemas.openxmlformats.org/officeDocument/2006/relationships/slide"/><Relationship Id="rId35" Target="slides/slide4.xml" Type="http://schemas.openxmlformats.org/officeDocument/2006/relationships/slide"/><Relationship Id="rId36" Target="slides/slide5.xml" Type="http://schemas.openxmlformats.org/officeDocument/2006/relationships/slide"/><Relationship Id="rId37" Target="slides/slide6.xml" Type="http://schemas.openxmlformats.org/officeDocument/2006/relationships/slide"/><Relationship Id="rId38" Target="slides/slide7.xml" Type="http://schemas.openxmlformats.org/officeDocument/2006/relationships/slide"/><Relationship Id="rId39" Target="slides/slide8.xml" Type="http://schemas.openxmlformats.org/officeDocument/2006/relationships/slide"/><Relationship Id="rId4" Target="theme/theme1.xml" Type="http://schemas.openxmlformats.org/officeDocument/2006/relationships/theme"/><Relationship Id="rId40" Target="slides/slide9.xml" Type="http://schemas.openxmlformats.org/officeDocument/2006/relationships/slide"/><Relationship Id="rId41" Target="slides/slide10.xml" Type="http://schemas.openxmlformats.org/officeDocument/2006/relationships/slide"/><Relationship Id="rId42" Target="slides/slide11.xml" Type="http://schemas.openxmlformats.org/officeDocument/2006/relationships/slide"/><Relationship Id="rId43" Target="slides/slide12.xml" Type="http://schemas.openxmlformats.org/officeDocument/2006/relationships/slide"/><Relationship Id="rId44" Target="slides/slide13.xml" Type="http://schemas.openxmlformats.org/officeDocument/2006/relationships/slide"/><Relationship Id="rId45" Target="slides/slide14.xml" Type="http://schemas.openxmlformats.org/officeDocument/2006/relationships/slide"/><Relationship Id="rId46" Target="slides/slide15.xml" Type="http://schemas.openxmlformats.org/officeDocument/2006/relationships/slide"/><Relationship Id="rId47" Target="slides/slide16.xml" Type="http://schemas.openxmlformats.org/officeDocument/2006/relationships/slide"/><Relationship Id="rId48" Target="slides/slide17.xml" Type="http://schemas.openxmlformats.org/officeDocument/2006/relationships/slide"/><Relationship Id="rId49" Target="slides/slide18.xml" Type="http://schemas.openxmlformats.org/officeDocument/2006/relationships/slide"/><Relationship Id="rId5" Target="tableStyles.xml" Type="http://schemas.openxmlformats.org/officeDocument/2006/relationships/tableStyles"/><Relationship Id="rId50" Target="slides/slide19.xml" Type="http://schemas.openxmlformats.org/officeDocument/2006/relationships/slide"/><Relationship Id="rId51" Target="slides/slide20.xml" Type="http://schemas.openxmlformats.org/officeDocument/2006/relationships/slide"/><Relationship Id="rId52" Target="slides/slide21.xml" Type="http://schemas.openxmlformats.org/officeDocument/2006/relationships/slide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jpeg" Type="http://schemas.openxmlformats.org/officeDocument/2006/relationships/image"/><Relationship Id="rId7" Target="../media/image6.pn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jpe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png" Type="http://schemas.openxmlformats.org/officeDocument/2006/relationships/image"/><Relationship Id="rId4" Target="../media/image10.svg" Type="http://schemas.openxmlformats.org/officeDocument/2006/relationships/image"/><Relationship Id="rId5" Target="../media/image29.jpe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png" Type="http://schemas.openxmlformats.org/officeDocument/2006/relationships/image"/><Relationship Id="rId4" Target="../media/image10.svg" Type="http://schemas.openxmlformats.org/officeDocument/2006/relationships/image"/><Relationship Id="rId5" Target="../media/image30.jpe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30.jpe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8.svg" Type="http://schemas.openxmlformats.org/officeDocument/2006/relationships/image"/><Relationship Id="rId2" Target="../media/image8.png" Type="http://schemas.openxmlformats.org/officeDocument/2006/relationships/image"/><Relationship Id="rId3" Target="../media/image31.png" Type="http://schemas.openxmlformats.org/officeDocument/2006/relationships/image"/><Relationship Id="rId4" Target="../media/image32.svg" Type="http://schemas.openxmlformats.org/officeDocument/2006/relationships/image"/><Relationship Id="rId5" Target="../media/image33.png" Type="http://schemas.openxmlformats.org/officeDocument/2006/relationships/image"/><Relationship Id="rId6" Target="../media/image34.svg" Type="http://schemas.openxmlformats.org/officeDocument/2006/relationships/image"/><Relationship Id="rId7" Target="../media/image35.png" Type="http://schemas.openxmlformats.org/officeDocument/2006/relationships/image"/><Relationship Id="rId8" Target="../media/image36.svg" Type="http://schemas.openxmlformats.org/officeDocument/2006/relationships/image"/><Relationship Id="rId9" Target="../media/image37.png" Type="http://schemas.openxmlformats.org/officeDocument/2006/relationships/image"/></Relationships>
</file>

<file path=ppt/slides/_rels/slide1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9.jpeg" Type="http://schemas.openxmlformats.org/officeDocument/2006/relationships/image"/></Relationships>
</file>

<file path=ppt/slides/_rels/slide1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7.jpeg" Type="http://schemas.openxmlformats.org/officeDocument/2006/relationships/image"/></Relationships>
</file>

<file path=ppt/slides/_rels/slide2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40.jpeg" Type="http://schemas.openxmlformats.org/officeDocument/2006/relationships/image"/><Relationship Id="rId4" Target="../media/image6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png" Type="http://schemas.openxmlformats.org/officeDocument/2006/relationships/image"/><Relationship Id="rId4" Target="../media/image10.svg" Type="http://schemas.openxmlformats.org/officeDocument/2006/relationships/image"/><Relationship Id="rId5" Target="../media/image11.png" Type="http://schemas.openxmlformats.org/officeDocument/2006/relationships/image"/><Relationship Id="rId6" Target="../media/image12.sv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.svg" Type="http://schemas.openxmlformats.org/officeDocument/2006/relationships/image"/><Relationship Id="rId11" Target="../media/image21.jpeg" Type="http://schemas.openxmlformats.org/officeDocument/2006/relationships/image"/><Relationship Id="rId12" Target="../media/image22.png" Type="http://schemas.openxmlformats.org/officeDocument/2006/relationships/image"/><Relationship Id="rId13" Target="../media/image23.png" Type="http://schemas.openxmlformats.org/officeDocument/2006/relationships/image"/><Relationship Id="rId14" Target="../media/image24.jpeg" Type="http://schemas.openxmlformats.org/officeDocument/2006/relationships/image"/><Relationship Id="rId15" Target="../media/image25.png" Type="http://schemas.openxmlformats.org/officeDocument/2006/relationships/image"/><Relationship Id="rId2" Target="../media/image8.png" Type="http://schemas.openxmlformats.org/officeDocument/2006/relationships/image"/><Relationship Id="rId3" Target="../media/image17.png" Type="http://schemas.openxmlformats.org/officeDocument/2006/relationships/image"/><Relationship Id="rId4" Target="../media/image18.svg" Type="http://schemas.openxmlformats.org/officeDocument/2006/relationships/image"/><Relationship Id="rId5" Target="../media/image19.png" Type="http://schemas.openxmlformats.org/officeDocument/2006/relationships/image"/><Relationship Id="rId6" Target="../media/image20.svg" Type="http://schemas.openxmlformats.org/officeDocument/2006/relationships/image"/><Relationship Id="rId7" Target="../media/image1.png" Type="http://schemas.openxmlformats.org/officeDocument/2006/relationships/image"/><Relationship Id="rId8" Target="../media/image2.svg" Type="http://schemas.openxmlformats.org/officeDocument/2006/relationships/image"/><Relationship Id="rId9" Target="../media/image3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26.jpe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974764" y="-207071"/>
            <a:ext cx="3086100" cy="11299900"/>
            <a:chOff x="0" y="0"/>
            <a:chExt cx="812800" cy="297610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2976105"/>
            </a:xfrm>
            <a:custGeom>
              <a:avLst/>
              <a:gdLst/>
              <a:ahLst/>
              <a:cxnLst/>
              <a:rect r="r" b="b" t="t" l="l"/>
              <a:pathLst>
                <a:path h="2976105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812800" cy="29951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6384715" y="9009597"/>
            <a:ext cx="3806571" cy="2083232"/>
          </a:xfrm>
          <a:custGeom>
            <a:avLst/>
            <a:gdLst/>
            <a:ahLst/>
            <a:cxnLst/>
            <a:rect r="r" b="b" t="t" l="l"/>
            <a:pathLst>
              <a:path h="2083232" w="3806571">
                <a:moveTo>
                  <a:pt x="0" y="0"/>
                </a:moveTo>
                <a:lnTo>
                  <a:pt x="3806570" y="0"/>
                </a:lnTo>
                <a:lnTo>
                  <a:pt x="3806570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-1543050" y="-558218"/>
            <a:ext cx="3086100" cy="11299900"/>
            <a:chOff x="0" y="0"/>
            <a:chExt cx="812800" cy="297610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2976105"/>
            </a:xfrm>
            <a:custGeom>
              <a:avLst/>
              <a:gdLst/>
              <a:ahLst/>
              <a:cxnLst/>
              <a:rect r="r" b="b" t="t" l="l"/>
              <a:pathLst>
                <a:path h="2976105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19050"/>
              <a:ext cx="812800" cy="29951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227773" y="4163622"/>
            <a:ext cx="110236" cy="2818996"/>
            <a:chOff x="0" y="0"/>
            <a:chExt cx="26312" cy="67285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6312" cy="672855"/>
            </a:xfrm>
            <a:custGeom>
              <a:avLst/>
              <a:gdLst/>
              <a:ahLst/>
              <a:cxnLst/>
              <a:rect r="r" b="b" t="t" l="l"/>
              <a:pathLst>
                <a:path h="672855" w="26312">
                  <a:moveTo>
                    <a:pt x="0" y="0"/>
                  </a:moveTo>
                  <a:lnTo>
                    <a:pt x="26312" y="0"/>
                  </a:lnTo>
                  <a:lnTo>
                    <a:pt x="26312" y="672855"/>
                  </a:lnTo>
                  <a:lnTo>
                    <a:pt x="0" y="672855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19050"/>
              <a:ext cx="26312" cy="6919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543050" y="2615658"/>
            <a:ext cx="5821696" cy="569486"/>
            <a:chOff x="0" y="0"/>
            <a:chExt cx="1389557" cy="135928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389557" cy="135928"/>
            </a:xfrm>
            <a:custGeom>
              <a:avLst/>
              <a:gdLst/>
              <a:ahLst/>
              <a:cxnLst/>
              <a:rect r="r" b="b" t="t" l="l"/>
              <a:pathLst>
                <a:path h="135928" w="1389557">
                  <a:moveTo>
                    <a:pt x="23937" y="0"/>
                  </a:moveTo>
                  <a:lnTo>
                    <a:pt x="1365620" y="0"/>
                  </a:lnTo>
                  <a:cubicBezTo>
                    <a:pt x="1371969" y="0"/>
                    <a:pt x="1378057" y="2522"/>
                    <a:pt x="1382546" y="7011"/>
                  </a:cubicBezTo>
                  <a:cubicBezTo>
                    <a:pt x="1387035" y="11500"/>
                    <a:pt x="1389557" y="17589"/>
                    <a:pt x="1389557" y="23937"/>
                  </a:cubicBezTo>
                  <a:lnTo>
                    <a:pt x="1389557" y="111991"/>
                  </a:lnTo>
                  <a:cubicBezTo>
                    <a:pt x="1389557" y="118340"/>
                    <a:pt x="1387035" y="124428"/>
                    <a:pt x="1382546" y="128917"/>
                  </a:cubicBezTo>
                  <a:cubicBezTo>
                    <a:pt x="1378057" y="133406"/>
                    <a:pt x="1371969" y="135928"/>
                    <a:pt x="1365620" y="135928"/>
                  </a:cubicBezTo>
                  <a:lnTo>
                    <a:pt x="23937" y="135928"/>
                  </a:lnTo>
                  <a:cubicBezTo>
                    <a:pt x="17589" y="135928"/>
                    <a:pt x="11500" y="133406"/>
                    <a:pt x="7011" y="128917"/>
                  </a:cubicBezTo>
                  <a:cubicBezTo>
                    <a:pt x="2522" y="124428"/>
                    <a:pt x="0" y="118340"/>
                    <a:pt x="0" y="111991"/>
                  </a:cubicBezTo>
                  <a:lnTo>
                    <a:pt x="0" y="23937"/>
                  </a:lnTo>
                  <a:cubicBezTo>
                    <a:pt x="0" y="17589"/>
                    <a:pt x="2522" y="11500"/>
                    <a:pt x="7011" y="7011"/>
                  </a:cubicBezTo>
                  <a:cubicBezTo>
                    <a:pt x="11500" y="2522"/>
                    <a:pt x="17589" y="0"/>
                    <a:pt x="23937" y="0"/>
                  </a:cubicBez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19050"/>
              <a:ext cx="1389557" cy="154978"/>
            </a:xfrm>
            <a:prstGeom prst="rect">
              <a:avLst/>
            </a:prstGeom>
          </p:spPr>
          <p:txBody>
            <a:bodyPr anchor="ctr" rtlCol="false" tIns="56055" lIns="56055" bIns="56055" rIns="56055"/>
            <a:lstStyle/>
            <a:p>
              <a:pPr algn="ctr">
                <a:lnSpc>
                  <a:spcPts val="3120"/>
                </a:lnSpc>
              </a:pPr>
              <a:r>
                <a:rPr lang="en-US" sz="2400">
                  <a:solidFill>
                    <a:srgbClr val="FFFFFF"/>
                  </a:solidFill>
                  <a:latin typeface="Montserrat Light"/>
                </a:rPr>
                <a:t>Btech six months inhouse project </a:t>
              </a: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-2777871" y="-207071"/>
            <a:ext cx="3806571" cy="2083232"/>
          </a:xfrm>
          <a:custGeom>
            <a:avLst/>
            <a:gdLst/>
            <a:ahLst/>
            <a:cxnLst/>
            <a:rect r="r" b="b" t="t" l="l"/>
            <a:pathLst>
              <a:path h="2083232" w="3806571">
                <a:moveTo>
                  <a:pt x="0" y="0"/>
                </a:moveTo>
                <a:lnTo>
                  <a:pt x="3806571" y="0"/>
                </a:lnTo>
                <a:lnTo>
                  <a:pt x="3806571" y="2083233"/>
                </a:lnTo>
                <a:lnTo>
                  <a:pt x="0" y="20832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2002564" y="1236122"/>
            <a:ext cx="5030502" cy="8413514"/>
          </a:xfrm>
          <a:custGeom>
            <a:avLst/>
            <a:gdLst/>
            <a:ahLst/>
            <a:cxnLst/>
            <a:rect r="r" b="b" t="t" l="l"/>
            <a:pathLst>
              <a:path h="8413514" w="5030502">
                <a:moveTo>
                  <a:pt x="0" y="0"/>
                </a:moveTo>
                <a:lnTo>
                  <a:pt x="5030501" y="0"/>
                </a:lnTo>
                <a:lnTo>
                  <a:pt x="5030501" y="8413514"/>
                </a:lnTo>
                <a:lnTo>
                  <a:pt x="0" y="841351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2010115" y="124692"/>
            <a:ext cx="2443783" cy="2100441"/>
          </a:xfrm>
          <a:custGeom>
            <a:avLst/>
            <a:gdLst/>
            <a:ahLst/>
            <a:cxnLst/>
            <a:rect r="r" b="b" t="t" l="l"/>
            <a:pathLst>
              <a:path h="2100441" w="2443783">
                <a:moveTo>
                  <a:pt x="0" y="0"/>
                </a:moveTo>
                <a:lnTo>
                  <a:pt x="2443783" y="0"/>
                </a:lnTo>
                <a:lnTo>
                  <a:pt x="2443783" y="2100441"/>
                </a:lnTo>
                <a:lnTo>
                  <a:pt x="0" y="210044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752928" y="6640367"/>
            <a:ext cx="8553855" cy="35270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45"/>
              </a:lnSpc>
            </a:pPr>
            <a:r>
              <a:rPr lang="en-US" sz="2889" spc="144">
                <a:solidFill>
                  <a:srgbClr val="1C5739"/>
                </a:solidFill>
                <a:latin typeface="Open Sauce"/>
              </a:rPr>
              <a:t>Under the guidance of : </a:t>
            </a:r>
            <a:r>
              <a:rPr lang="en-US" sz="2889" spc="144">
                <a:solidFill>
                  <a:srgbClr val="1C5739"/>
                </a:solidFill>
                <a:latin typeface="Open Sauce Bold"/>
              </a:rPr>
              <a:t>Dr. Nitin  Palan </a:t>
            </a:r>
          </a:p>
          <a:p>
            <a:pPr>
              <a:lnSpc>
                <a:spcPts val="4045"/>
              </a:lnSpc>
            </a:pPr>
          </a:p>
          <a:p>
            <a:pPr>
              <a:lnSpc>
                <a:spcPts val="4045"/>
              </a:lnSpc>
            </a:pPr>
            <a:r>
              <a:rPr lang="en-US" sz="2889" spc="144">
                <a:solidFill>
                  <a:srgbClr val="1C5739"/>
                </a:solidFill>
                <a:latin typeface="Open Sauce Bold"/>
              </a:rPr>
              <a:t>Presented By :</a:t>
            </a:r>
          </a:p>
          <a:p>
            <a:pPr>
              <a:lnSpc>
                <a:spcPts val="4045"/>
              </a:lnSpc>
            </a:pPr>
            <a:r>
              <a:rPr lang="en-US" sz="2889" spc="144">
                <a:solidFill>
                  <a:srgbClr val="1C5739"/>
                </a:solidFill>
                <a:latin typeface="Open Sauce"/>
              </a:rPr>
              <a:t>Shreya Jadhav               C22020111250</a:t>
            </a:r>
          </a:p>
          <a:p>
            <a:pPr>
              <a:lnSpc>
                <a:spcPts val="4045"/>
              </a:lnSpc>
            </a:pPr>
            <a:r>
              <a:rPr lang="en-US" sz="2889" spc="144">
                <a:solidFill>
                  <a:srgbClr val="1C5739"/>
                </a:solidFill>
                <a:latin typeface="Open Sauce"/>
              </a:rPr>
              <a:t>Prachee Sutar               C22020111254</a:t>
            </a:r>
          </a:p>
          <a:p>
            <a:pPr>
              <a:lnSpc>
                <a:spcPts val="4045"/>
              </a:lnSpc>
            </a:pPr>
            <a:r>
              <a:rPr lang="en-US" sz="2889" spc="144">
                <a:solidFill>
                  <a:srgbClr val="1C5739"/>
                </a:solidFill>
                <a:latin typeface="Open Sauce"/>
              </a:rPr>
              <a:t>Vaishnavi Dardare         C22020111265</a:t>
            </a:r>
          </a:p>
          <a:p>
            <a:pPr>
              <a:lnSpc>
                <a:spcPts val="4045"/>
              </a:lnSpc>
            </a:pPr>
            <a:r>
              <a:rPr lang="en-US" sz="2889" spc="144">
                <a:solidFill>
                  <a:srgbClr val="1C5739"/>
                </a:solidFill>
                <a:latin typeface="Open Sauce"/>
              </a:rPr>
              <a:t>Swati Dhanade              C22020771815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752928" y="3646633"/>
            <a:ext cx="10756200" cy="30604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590"/>
              </a:lnSpc>
            </a:pPr>
            <a:r>
              <a:rPr lang="en-US" sz="7907">
                <a:solidFill>
                  <a:srgbClr val="1C5739"/>
                </a:solidFill>
                <a:latin typeface="Codec Pro ExtraBold"/>
              </a:rPr>
              <a:t>MENTOR </a:t>
            </a:r>
          </a:p>
          <a:p>
            <a:pPr>
              <a:lnSpc>
                <a:spcPts val="7590"/>
              </a:lnSpc>
            </a:pPr>
            <a:r>
              <a:rPr lang="en-US" sz="7907">
                <a:solidFill>
                  <a:srgbClr val="1C5739"/>
                </a:solidFill>
                <a:latin typeface="Codec Pro ExtraBold"/>
              </a:rPr>
              <a:t>MANAGEMENT </a:t>
            </a:r>
          </a:p>
          <a:p>
            <a:pPr>
              <a:lnSpc>
                <a:spcPts val="7590"/>
              </a:lnSpc>
            </a:pPr>
            <a:r>
              <a:rPr lang="en-US" sz="7907">
                <a:solidFill>
                  <a:srgbClr val="1C5739"/>
                </a:solidFill>
                <a:latin typeface="Codec Pro ExtraBold"/>
              </a:rPr>
              <a:t>SYSTEM 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907063" y="1943150"/>
            <a:ext cx="10473873" cy="6400700"/>
          </a:xfrm>
          <a:custGeom>
            <a:avLst/>
            <a:gdLst/>
            <a:ahLst/>
            <a:cxnLst/>
            <a:rect r="r" b="b" t="t" l="l"/>
            <a:pathLst>
              <a:path h="6400700" w="10473873">
                <a:moveTo>
                  <a:pt x="0" y="0"/>
                </a:moveTo>
                <a:lnTo>
                  <a:pt x="10473874" y="0"/>
                </a:lnTo>
                <a:lnTo>
                  <a:pt x="10473874" y="6400700"/>
                </a:lnTo>
                <a:lnTo>
                  <a:pt x="0" y="64007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243417"/>
            <a:ext cx="16230600" cy="9918700"/>
          </a:xfrm>
          <a:custGeom>
            <a:avLst/>
            <a:gdLst/>
            <a:ahLst/>
            <a:cxnLst/>
            <a:rect r="r" b="b" t="t" l="l"/>
            <a:pathLst>
              <a:path h="9918700" w="16230600">
                <a:moveTo>
                  <a:pt x="0" y="0"/>
                </a:moveTo>
                <a:lnTo>
                  <a:pt x="16230600" y="0"/>
                </a:lnTo>
                <a:lnTo>
                  <a:pt x="16230600" y="9918700"/>
                </a:lnTo>
                <a:lnTo>
                  <a:pt x="0" y="99187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423306"/>
            <a:ext cx="6534273" cy="9180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852"/>
              </a:lnSpc>
              <a:spcBef>
                <a:spcPct val="0"/>
              </a:spcBef>
            </a:pPr>
            <a:r>
              <a:rPr lang="en-US" sz="6921" spc="242">
                <a:solidFill>
                  <a:srgbClr val="040506"/>
                </a:solidFill>
                <a:latin typeface="Caladea"/>
              </a:rPr>
              <a:t>Specifications 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-10800000">
            <a:off x="-305814" y="33990"/>
            <a:ext cx="8744064" cy="2511931"/>
          </a:xfrm>
          <a:custGeom>
            <a:avLst/>
            <a:gdLst/>
            <a:ahLst/>
            <a:cxnLst/>
            <a:rect r="r" b="b" t="t" l="l"/>
            <a:pathLst>
              <a:path h="2511931" w="8744064">
                <a:moveTo>
                  <a:pt x="0" y="0"/>
                </a:moveTo>
                <a:lnTo>
                  <a:pt x="8744064" y="0"/>
                </a:lnTo>
                <a:lnTo>
                  <a:pt x="8744064" y="2511931"/>
                </a:lnTo>
                <a:lnTo>
                  <a:pt x="0" y="25119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69294" y="3420678"/>
            <a:ext cx="17349412" cy="54874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25"/>
              </a:lnSpc>
            </a:pPr>
            <a:r>
              <a:rPr lang="en-US" sz="2771" spc="271">
                <a:solidFill>
                  <a:srgbClr val="231F20"/>
                </a:solidFill>
                <a:latin typeface="Caladea"/>
              </a:rPr>
              <a:t> Register /Delete mentor/mentee     View list of mentors &amp; mentees      Assign mentors to mentees</a:t>
            </a:r>
          </a:p>
          <a:p>
            <a:pPr>
              <a:lnSpc>
                <a:spcPts val="3825"/>
              </a:lnSpc>
            </a:pPr>
          </a:p>
          <a:p>
            <a:pPr>
              <a:lnSpc>
                <a:spcPts val="3825"/>
              </a:lnSpc>
            </a:pPr>
          </a:p>
          <a:p>
            <a:pPr>
              <a:lnSpc>
                <a:spcPts val="2859"/>
              </a:lnSpc>
            </a:pPr>
          </a:p>
          <a:p>
            <a:pPr>
              <a:lnSpc>
                <a:spcPts val="2859"/>
              </a:lnSpc>
            </a:pPr>
            <a:r>
              <a:rPr lang="en-US" sz="2071" spc="203">
                <a:solidFill>
                  <a:srgbClr val="231F20"/>
                </a:solidFill>
                <a:latin typeface="Caladea"/>
              </a:rPr>
              <a:t> </a:t>
            </a:r>
          </a:p>
          <a:p>
            <a:pPr>
              <a:lnSpc>
                <a:spcPts val="1795"/>
              </a:lnSpc>
            </a:pPr>
          </a:p>
          <a:p>
            <a:pPr>
              <a:lnSpc>
                <a:spcPts val="1795"/>
              </a:lnSpc>
            </a:pPr>
          </a:p>
          <a:p>
            <a:pPr>
              <a:lnSpc>
                <a:spcPts val="1795"/>
              </a:lnSpc>
            </a:pPr>
          </a:p>
          <a:p>
            <a:pPr>
              <a:lnSpc>
                <a:spcPts val="1795"/>
              </a:lnSpc>
            </a:pPr>
          </a:p>
          <a:p>
            <a:pPr>
              <a:lnSpc>
                <a:spcPts val="1795"/>
              </a:lnSpc>
            </a:pPr>
          </a:p>
          <a:p>
            <a:pPr>
              <a:lnSpc>
                <a:spcPts val="1795"/>
              </a:lnSpc>
            </a:pPr>
          </a:p>
          <a:p>
            <a:pPr>
              <a:lnSpc>
                <a:spcPts val="1795"/>
              </a:lnSpc>
            </a:pPr>
          </a:p>
          <a:p>
            <a:pPr>
              <a:lnSpc>
                <a:spcPts val="1795"/>
              </a:lnSpc>
            </a:pPr>
          </a:p>
          <a:p>
            <a:pPr>
              <a:lnSpc>
                <a:spcPts val="1795"/>
              </a:lnSpc>
            </a:pPr>
          </a:p>
          <a:p>
            <a:pPr>
              <a:lnSpc>
                <a:spcPts val="1795"/>
              </a:lnSpc>
            </a:pPr>
          </a:p>
          <a:p>
            <a:pPr>
              <a:lnSpc>
                <a:spcPts val="1795"/>
              </a:lnSpc>
            </a:pPr>
          </a:p>
          <a:p>
            <a:pPr>
              <a:lnSpc>
                <a:spcPts val="1795"/>
              </a:lnSpc>
            </a:pPr>
          </a:p>
          <a:p>
            <a:pPr>
              <a:lnSpc>
                <a:spcPts val="1795"/>
              </a:lnSpc>
            </a:pPr>
          </a:p>
          <a:p>
            <a:pPr>
              <a:lnSpc>
                <a:spcPts val="1795"/>
              </a:lnSpc>
            </a:pPr>
          </a:p>
          <a:p>
            <a:pPr marL="0" indent="0" lvl="0">
              <a:lnSpc>
                <a:spcPts val="1795"/>
              </a:lnSpc>
              <a:spcBef>
                <a:spcPct val="0"/>
              </a:spcBef>
            </a:pP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0" y="5702727"/>
            <a:ext cx="18288000" cy="5161740"/>
          </a:xfrm>
          <a:custGeom>
            <a:avLst/>
            <a:gdLst/>
            <a:ahLst/>
            <a:cxnLst/>
            <a:rect r="r" b="b" t="t" l="l"/>
            <a:pathLst>
              <a:path h="5161740" w="18288000">
                <a:moveTo>
                  <a:pt x="0" y="0"/>
                </a:moveTo>
                <a:lnTo>
                  <a:pt x="18288000" y="0"/>
                </a:lnTo>
                <a:lnTo>
                  <a:pt x="18288000" y="5161740"/>
                </a:lnTo>
                <a:lnTo>
                  <a:pt x="0" y="516174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3391" r="0" b="-3341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600314" y="2915506"/>
            <a:ext cx="3465904" cy="5718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579"/>
              </a:lnSpc>
              <a:spcBef>
                <a:spcPct val="0"/>
              </a:spcBef>
            </a:pPr>
            <a:r>
              <a:rPr lang="en-US" sz="3318" spc="325">
                <a:solidFill>
                  <a:srgbClr val="397D5A"/>
                </a:solidFill>
                <a:latin typeface="Caladea Bold"/>
              </a:rPr>
              <a:t>01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433079" y="2297938"/>
            <a:ext cx="5040971" cy="6556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5269"/>
              </a:lnSpc>
              <a:spcBef>
                <a:spcPct val="0"/>
              </a:spcBef>
            </a:pPr>
            <a:r>
              <a:rPr lang="en-US" sz="3818" spc="374">
                <a:solidFill>
                  <a:srgbClr val="397D5A"/>
                </a:solidFill>
                <a:latin typeface="Caladea Bold"/>
              </a:rPr>
              <a:t>Admin Interface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127015" y="2886931"/>
            <a:ext cx="3465904" cy="5718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579"/>
              </a:lnSpc>
              <a:spcBef>
                <a:spcPct val="0"/>
              </a:spcBef>
            </a:pPr>
            <a:r>
              <a:rPr lang="en-US" sz="3318" spc="325">
                <a:solidFill>
                  <a:srgbClr val="397D5A"/>
                </a:solidFill>
                <a:latin typeface="Caladea Bold"/>
              </a:rPr>
              <a:t>03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949801" y="2886931"/>
            <a:ext cx="3465904" cy="5718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579"/>
              </a:lnSpc>
              <a:spcBef>
                <a:spcPct val="0"/>
              </a:spcBef>
            </a:pPr>
            <a:r>
              <a:rPr lang="en-US" sz="3318" spc="325">
                <a:solidFill>
                  <a:srgbClr val="397D5A"/>
                </a:solidFill>
                <a:latin typeface="Caladea Bold"/>
              </a:rPr>
              <a:t>02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0" y="-227266"/>
            <a:ext cx="8744064" cy="2511931"/>
          </a:xfrm>
          <a:custGeom>
            <a:avLst/>
            <a:gdLst/>
            <a:ahLst/>
            <a:cxnLst/>
            <a:rect r="r" b="b" t="t" l="l"/>
            <a:pathLst>
              <a:path h="2511931" w="8744064">
                <a:moveTo>
                  <a:pt x="0" y="0"/>
                </a:moveTo>
                <a:lnTo>
                  <a:pt x="8744064" y="0"/>
                </a:lnTo>
                <a:lnTo>
                  <a:pt x="8744064" y="2511932"/>
                </a:lnTo>
                <a:lnTo>
                  <a:pt x="0" y="25119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77886" y="5913734"/>
            <a:ext cx="18365886" cy="4763652"/>
          </a:xfrm>
          <a:custGeom>
            <a:avLst/>
            <a:gdLst/>
            <a:ahLst/>
            <a:cxnLst/>
            <a:rect r="r" b="b" t="t" l="l"/>
            <a:pathLst>
              <a:path h="4763652" w="18365886">
                <a:moveTo>
                  <a:pt x="0" y="0"/>
                </a:moveTo>
                <a:lnTo>
                  <a:pt x="18365886" y="0"/>
                </a:lnTo>
                <a:lnTo>
                  <a:pt x="18365886" y="4763651"/>
                </a:lnTo>
                <a:lnTo>
                  <a:pt x="0" y="476365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86546" y="3090765"/>
            <a:ext cx="6692541" cy="49572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39"/>
              </a:lnSpc>
            </a:pPr>
            <a:r>
              <a:rPr lang="en-US" sz="2999" spc="293">
                <a:solidFill>
                  <a:srgbClr val="231F20"/>
                </a:solidFill>
                <a:latin typeface="Caladea"/>
              </a:rPr>
              <a:t> View Batch of Students &amp;                                                                                                   batch individual profile </a:t>
            </a:r>
          </a:p>
          <a:p>
            <a:pPr>
              <a:lnSpc>
                <a:spcPts val="4139"/>
              </a:lnSpc>
            </a:pPr>
            <a:r>
              <a:rPr lang="en-US" sz="2999" spc="293">
                <a:solidFill>
                  <a:srgbClr val="231F20"/>
                </a:solidFill>
                <a:latin typeface="Caladea"/>
              </a:rPr>
              <a:t>of any student registered </a:t>
            </a:r>
          </a:p>
          <a:p>
            <a:pPr>
              <a:lnSpc>
                <a:spcPts val="4139"/>
              </a:lnSpc>
            </a:pPr>
            <a:r>
              <a:rPr lang="en-US" sz="2999" spc="293">
                <a:solidFill>
                  <a:srgbClr val="231F20"/>
                </a:solidFill>
                <a:latin typeface="Caladea"/>
              </a:rPr>
              <a:t>under them </a:t>
            </a:r>
          </a:p>
          <a:p>
            <a:pPr>
              <a:lnSpc>
                <a:spcPts val="4139"/>
              </a:lnSpc>
            </a:pPr>
          </a:p>
          <a:p>
            <a:pPr>
              <a:lnSpc>
                <a:spcPts val="1035"/>
              </a:lnSpc>
            </a:pPr>
          </a:p>
          <a:p>
            <a:pPr>
              <a:lnSpc>
                <a:spcPts val="1035"/>
              </a:lnSpc>
            </a:pPr>
          </a:p>
          <a:p>
            <a:pPr>
              <a:lnSpc>
                <a:spcPts val="1035"/>
              </a:lnSpc>
            </a:pPr>
          </a:p>
          <a:p>
            <a:pPr>
              <a:lnSpc>
                <a:spcPts val="1035"/>
              </a:lnSpc>
            </a:pPr>
          </a:p>
          <a:p>
            <a:pPr>
              <a:lnSpc>
                <a:spcPts val="1035"/>
              </a:lnSpc>
            </a:pPr>
            <a:r>
              <a:rPr lang="en-US" sz="750" spc="73">
                <a:solidFill>
                  <a:srgbClr val="231F20"/>
                </a:solidFill>
                <a:latin typeface="Caladea"/>
              </a:rPr>
              <a:t> </a:t>
            </a:r>
          </a:p>
          <a:p>
            <a:pPr>
              <a:lnSpc>
                <a:spcPts val="1035"/>
              </a:lnSpc>
            </a:pPr>
          </a:p>
          <a:p>
            <a:pPr>
              <a:lnSpc>
                <a:spcPts val="1035"/>
              </a:lnSpc>
            </a:pPr>
          </a:p>
          <a:p>
            <a:pPr>
              <a:lnSpc>
                <a:spcPts val="875"/>
              </a:lnSpc>
            </a:pPr>
          </a:p>
          <a:p>
            <a:pPr>
              <a:lnSpc>
                <a:spcPts val="875"/>
              </a:lnSpc>
            </a:pPr>
          </a:p>
          <a:p>
            <a:pPr>
              <a:lnSpc>
                <a:spcPts val="875"/>
              </a:lnSpc>
            </a:pPr>
          </a:p>
          <a:p>
            <a:pPr>
              <a:lnSpc>
                <a:spcPts val="587"/>
              </a:lnSpc>
            </a:pPr>
          </a:p>
          <a:p>
            <a:pPr>
              <a:lnSpc>
                <a:spcPts val="587"/>
              </a:lnSpc>
            </a:pPr>
          </a:p>
          <a:p>
            <a:pPr>
              <a:lnSpc>
                <a:spcPts val="587"/>
              </a:lnSpc>
            </a:pPr>
          </a:p>
          <a:p>
            <a:pPr>
              <a:lnSpc>
                <a:spcPts val="587"/>
              </a:lnSpc>
            </a:pPr>
          </a:p>
          <a:p>
            <a:pPr>
              <a:lnSpc>
                <a:spcPts val="587"/>
              </a:lnSpc>
            </a:pPr>
          </a:p>
          <a:p>
            <a:pPr>
              <a:lnSpc>
                <a:spcPts val="587"/>
              </a:lnSpc>
            </a:pPr>
          </a:p>
          <a:p>
            <a:pPr>
              <a:lnSpc>
                <a:spcPts val="587"/>
              </a:lnSpc>
            </a:pPr>
          </a:p>
          <a:p>
            <a:pPr>
              <a:lnSpc>
                <a:spcPts val="587"/>
              </a:lnSpc>
            </a:pPr>
          </a:p>
          <a:p>
            <a:pPr>
              <a:lnSpc>
                <a:spcPts val="587"/>
              </a:lnSpc>
            </a:pPr>
          </a:p>
          <a:p>
            <a:pPr>
              <a:lnSpc>
                <a:spcPts val="587"/>
              </a:lnSpc>
            </a:pPr>
          </a:p>
          <a:p>
            <a:pPr>
              <a:lnSpc>
                <a:spcPts val="587"/>
              </a:lnSpc>
            </a:pPr>
          </a:p>
          <a:p>
            <a:pPr>
              <a:lnSpc>
                <a:spcPts val="587"/>
              </a:lnSpc>
            </a:pPr>
          </a:p>
          <a:p>
            <a:pPr>
              <a:lnSpc>
                <a:spcPts val="587"/>
              </a:lnSpc>
            </a:pPr>
          </a:p>
          <a:p>
            <a:pPr>
              <a:lnSpc>
                <a:spcPts val="587"/>
              </a:lnSpc>
            </a:pPr>
          </a:p>
          <a:p>
            <a:pPr marL="0" indent="0" lvl="0">
              <a:lnSpc>
                <a:spcPts val="587"/>
              </a:lnSpc>
              <a:spcBef>
                <a:spcPct val="0"/>
              </a:spcBef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386546" y="2794479"/>
            <a:ext cx="3465904" cy="4544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613"/>
              </a:lnSpc>
              <a:spcBef>
                <a:spcPct val="0"/>
              </a:spcBef>
            </a:pPr>
            <a:r>
              <a:rPr lang="en-US" sz="2618" spc="256">
                <a:solidFill>
                  <a:srgbClr val="397D5A"/>
                </a:solidFill>
                <a:latin typeface="Caladea Bold"/>
              </a:rPr>
              <a:t>01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605352" y="1489759"/>
            <a:ext cx="5877725" cy="4689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889"/>
              </a:lnSpc>
              <a:spcBef>
                <a:spcPct val="0"/>
              </a:spcBef>
            </a:pPr>
            <a:r>
              <a:rPr lang="en-US" sz="2818" spc="276">
                <a:solidFill>
                  <a:srgbClr val="397D5A"/>
                </a:solidFill>
                <a:latin typeface="Open Sauce Bold"/>
              </a:rPr>
              <a:t>Mentor Interface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582336" y="2901616"/>
            <a:ext cx="3465904" cy="4544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613"/>
              </a:lnSpc>
              <a:spcBef>
                <a:spcPct val="0"/>
              </a:spcBef>
            </a:pPr>
            <a:r>
              <a:rPr lang="en-US" sz="2618" spc="256">
                <a:solidFill>
                  <a:srgbClr val="397D5A"/>
                </a:solidFill>
                <a:latin typeface="Caladea Bold"/>
              </a:rPr>
              <a:t>03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750125" y="2702941"/>
            <a:ext cx="3465904" cy="4544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613"/>
              </a:lnSpc>
              <a:spcBef>
                <a:spcPct val="0"/>
              </a:spcBef>
            </a:pPr>
            <a:r>
              <a:rPr lang="en-US" sz="2618" spc="256">
                <a:solidFill>
                  <a:srgbClr val="397D5A"/>
                </a:solidFill>
                <a:latin typeface="Caladea Bold"/>
              </a:rPr>
              <a:t>02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011934" y="4278135"/>
            <a:ext cx="3465904" cy="4544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613"/>
              </a:lnSpc>
              <a:spcBef>
                <a:spcPct val="0"/>
              </a:spcBef>
            </a:pPr>
            <a:r>
              <a:rPr lang="en-US" sz="2618" spc="256">
                <a:solidFill>
                  <a:srgbClr val="397D5A"/>
                </a:solidFill>
                <a:latin typeface="Caladea Bold"/>
              </a:rPr>
              <a:t>04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582336" y="3488114"/>
            <a:ext cx="5815824" cy="1045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139"/>
              </a:lnSpc>
              <a:spcBef>
                <a:spcPct val="0"/>
              </a:spcBef>
            </a:pPr>
            <a:r>
              <a:rPr lang="en-US" sz="2999" spc="293">
                <a:solidFill>
                  <a:srgbClr val="231F20"/>
                </a:solidFill>
                <a:latin typeface="Caladea"/>
              </a:rPr>
              <a:t>View leave applications of mentees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512026" y="3090765"/>
            <a:ext cx="6070310" cy="14142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40"/>
              </a:lnSpc>
            </a:pPr>
            <a:r>
              <a:rPr lang="en-US" sz="3000" spc="294">
                <a:solidFill>
                  <a:srgbClr val="231F20"/>
                </a:solidFill>
                <a:latin typeface="Caladea"/>
              </a:rPr>
              <a:t>  Viewing queries of mentees </a:t>
            </a:r>
          </a:p>
          <a:p>
            <a:pPr>
              <a:lnSpc>
                <a:spcPts val="4140"/>
              </a:lnSpc>
            </a:pPr>
          </a:p>
          <a:p>
            <a:pPr>
              <a:lnSpc>
                <a:spcPts val="4140"/>
              </a:lnSpc>
            </a:pPr>
          </a:p>
          <a:p>
            <a:pPr>
              <a:lnSpc>
                <a:spcPts val="4140"/>
              </a:lnSpc>
            </a:pPr>
          </a:p>
          <a:p>
            <a:pPr>
              <a:lnSpc>
                <a:spcPts val="4140"/>
              </a:lnSpc>
            </a:pPr>
          </a:p>
          <a:p>
            <a:pPr>
              <a:lnSpc>
                <a:spcPts val="4140"/>
              </a:lnSpc>
            </a:pPr>
          </a:p>
          <a:p>
            <a:pPr>
              <a:lnSpc>
                <a:spcPts val="4140"/>
              </a:lnSpc>
            </a:pPr>
            <a:r>
              <a:rPr lang="en-US" sz="3000" spc="294">
                <a:solidFill>
                  <a:srgbClr val="231F20"/>
                </a:solidFill>
                <a:latin typeface="Caladea"/>
              </a:rPr>
              <a:t> </a:t>
            </a:r>
          </a:p>
          <a:p>
            <a:pPr>
              <a:lnSpc>
                <a:spcPts val="4140"/>
              </a:lnSpc>
            </a:pPr>
          </a:p>
          <a:p>
            <a:pPr>
              <a:lnSpc>
                <a:spcPts val="4140"/>
              </a:lnSpc>
            </a:pPr>
          </a:p>
          <a:p>
            <a:pPr>
              <a:lnSpc>
                <a:spcPts val="4140"/>
              </a:lnSpc>
            </a:pPr>
          </a:p>
          <a:p>
            <a:pPr>
              <a:lnSpc>
                <a:spcPts val="4140"/>
              </a:lnSpc>
            </a:pPr>
          </a:p>
          <a:p>
            <a:pPr>
              <a:lnSpc>
                <a:spcPts val="4140"/>
              </a:lnSpc>
            </a:pPr>
          </a:p>
          <a:p>
            <a:pPr>
              <a:lnSpc>
                <a:spcPts val="4140"/>
              </a:lnSpc>
            </a:pPr>
          </a:p>
          <a:p>
            <a:pPr>
              <a:lnSpc>
                <a:spcPts val="4140"/>
              </a:lnSpc>
            </a:pPr>
          </a:p>
          <a:p>
            <a:pPr>
              <a:lnSpc>
                <a:spcPts val="4140"/>
              </a:lnSpc>
            </a:pPr>
          </a:p>
          <a:p>
            <a:pPr>
              <a:lnSpc>
                <a:spcPts val="4140"/>
              </a:lnSpc>
            </a:pPr>
          </a:p>
          <a:p>
            <a:pPr>
              <a:lnSpc>
                <a:spcPts val="4140"/>
              </a:lnSpc>
            </a:pPr>
          </a:p>
          <a:p>
            <a:pPr>
              <a:lnSpc>
                <a:spcPts val="4140"/>
              </a:lnSpc>
            </a:pPr>
          </a:p>
          <a:p>
            <a:pPr>
              <a:lnSpc>
                <a:spcPts val="4140"/>
              </a:lnSpc>
            </a:pPr>
          </a:p>
          <a:p>
            <a:pPr>
              <a:lnSpc>
                <a:spcPts val="4140"/>
              </a:lnSpc>
            </a:pPr>
          </a:p>
          <a:p>
            <a:pPr>
              <a:lnSpc>
                <a:spcPts val="4140"/>
              </a:lnSpc>
            </a:pPr>
          </a:p>
          <a:p>
            <a:pPr>
              <a:lnSpc>
                <a:spcPts val="4140"/>
              </a:lnSpc>
            </a:pPr>
          </a:p>
          <a:p>
            <a:pPr>
              <a:lnSpc>
                <a:spcPts val="4140"/>
              </a:lnSpc>
            </a:pPr>
          </a:p>
          <a:p>
            <a:pPr>
              <a:lnSpc>
                <a:spcPts val="4140"/>
              </a:lnSpc>
            </a:pPr>
          </a:p>
          <a:p>
            <a:pPr>
              <a:lnSpc>
                <a:spcPts val="4140"/>
              </a:lnSpc>
            </a:pPr>
          </a:p>
          <a:p>
            <a:pPr>
              <a:lnSpc>
                <a:spcPts val="4140"/>
              </a:lnSpc>
            </a:pPr>
          </a:p>
          <a:p>
            <a:pPr marL="0" indent="0" lvl="0">
              <a:lnSpc>
                <a:spcPts val="4140"/>
              </a:lnSpc>
              <a:spcBef>
                <a:spcPct val="0"/>
              </a:spcBef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5750125" y="4665959"/>
            <a:ext cx="4364399" cy="14142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40"/>
              </a:lnSpc>
            </a:pPr>
            <a:r>
              <a:rPr lang="en-US" sz="3000" spc="294">
                <a:solidFill>
                  <a:srgbClr val="231F20"/>
                </a:solidFill>
                <a:latin typeface="Caladea"/>
              </a:rPr>
              <a:t> Float announcements to batch</a:t>
            </a:r>
          </a:p>
          <a:p>
            <a:pPr>
              <a:lnSpc>
                <a:spcPts val="4140"/>
              </a:lnSpc>
            </a:pPr>
          </a:p>
          <a:p>
            <a:pPr>
              <a:lnSpc>
                <a:spcPts val="4140"/>
              </a:lnSpc>
            </a:pPr>
          </a:p>
          <a:p>
            <a:pPr>
              <a:lnSpc>
                <a:spcPts val="4140"/>
              </a:lnSpc>
            </a:pPr>
          </a:p>
          <a:p>
            <a:pPr>
              <a:lnSpc>
                <a:spcPts val="4140"/>
              </a:lnSpc>
            </a:pPr>
          </a:p>
          <a:p>
            <a:pPr>
              <a:lnSpc>
                <a:spcPts val="4140"/>
              </a:lnSpc>
            </a:pPr>
            <a:r>
              <a:rPr lang="en-US" sz="3000" spc="294">
                <a:solidFill>
                  <a:srgbClr val="231F20"/>
                </a:solidFill>
                <a:latin typeface="Caladea"/>
              </a:rPr>
              <a:t> </a:t>
            </a:r>
          </a:p>
          <a:p>
            <a:pPr>
              <a:lnSpc>
                <a:spcPts val="4140"/>
              </a:lnSpc>
            </a:pPr>
          </a:p>
          <a:p>
            <a:pPr>
              <a:lnSpc>
                <a:spcPts val="4140"/>
              </a:lnSpc>
            </a:pPr>
          </a:p>
          <a:p>
            <a:pPr>
              <a:lnSpc>
                <a:spcPts val="4140"/>
              </a:lnSpc>
            </a:pPr>
          </a:p>
          <a:p>
            <a:pPr>
              <a:lnSpc>
                <a:spcPts val="4140"/>
              </a:lnSpc>
            </a:pPr>
          </a:p>
          <a:p>
            <a:pPr>
              <a:lnSpc>
                <a:spcPts val="4140"/>
              </a:lnSpc>
            </a:pPr>
          </a:p>
          <a:p>
            <a:pPr>
              <a:lnSpc>
                <a:spcPts val="4140"/>
              </a:lnSpc>
            </a:pPr>
          </a:p>
          <a:p>
            <a:pPr>
              <a:lnSpc>
                <a:spcPts val="4140"/>
              </a:lnSpc>
            </a:pPr>
          </a:p>
          <a:p>
            <a:pPr>
              <a:lnSpc>
                <a:spcPts val="4140"/>
              </a:lnSpc>
            </a:pPr>
          </a:p>
          <a:p>
            <a:pPr>
              <a:lnSpc>
                <a:spcPts val="4140"/>
              </a:lnSpc>
            </a:pPr>
          </a:p>
          <a:p>
            <a:pPr>
              <a:lnSpc>
                <a:spcPts val="4140"/>
              </a:lnSpc>
            </a:pPr>
          </a:p>
          <a:p>
            <a:pPr>
              <a:lnSpc>
                <a:spcPts val="4140"/>
              </a:lnSpc>
            </a:pPr>
          </a:p>
          <a:p>
            <a:pPr>
              <a:lnSpc>
                <a:spcPts val="4140"/>
              </a:lnSpc>
            </a:pPr>
          </a:p>
          <a:p>
            <a:pPr>
              <a:lnSpc>
                <a:spcPts val="4140"/>
              </a:lnSpc>
            </a:pPr>
          </a:p>
          <a:p>
            <a:pPr>
              <a:lnSpc>
                <a:spcPts val="4140"/>
              </a:lnSpc>
            </a:pPr>
          </a:p>
          <a:p>
            <a:pPr>
              <a:lnSpc>
                <a:spcPts val="4140"/>
              </a:lnSpc>
            </a:pPr>
          </a:p>
          <a:p>
            <a:pPr>
              <a:lnSpc>
                <a:spcPts val="4140"/>
              </a:lnSpc>
            </a:pPr>
          </a:p>
          <a:p>
            <a:pPr>
              <a:lnSpc>
                <a:spcPts val="4140"/>
              </a:lnSpc>
            </a:pPr>
          </a:p>
          <a:p>
            <a:pPr>
              <a:lnSpc>
                <a:spcPts val="4140"/>
              </a:lnSpc>
            </a:pPr>
          </a:p>
          <a:p>
            <a:pPr>
              <a:lnSpc>
                <a:spcPts val="4140"/>
              </a:lnSpc>
            </a:pPr>
          </a:p>
          <a:p>
            <a:pPr marL="0" indent="0" lvl="0">
              <a:lnSpc>
                <a:spcPts val="414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0" y="81265"/>
            <a:ext cx="8744064" cy="2511931"/>
          </a:xfrm>
          <a:custGeom>
            <a:avLst/>
            <a:gdLst/>
            <a:ahLst/>
            <a:cxnLst/>
            <a:rect r="r" b="b" t="t" l="l"/>
            <a:pathLst>
              <a:path h="2511931" w="8744064">
                <a:moveTo>
                  <a:pt x="0" y="0"/>
                </a:moveTo>
                <a:lnTo>
                  <a:pt x="8744064" y="0"/>
                </a:lnTo>
                <a:lnTo>
                  <a:pt x="8744064" y="2511931"/>
                </a:lnTo>
                <a:lnTo>
                  <a:pt x="0" y="25119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05858" y="3448222"/>
            <a:ext cx="18245999" cy="129388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83"/>
              </a:lnSpc>
            </a:pPr>
            <a:r>
              <a:rPr lang="en-US" sz="3031" spc="297">
                <a:solidFill>
                  <a:srgbClr val="231F20"/>
                </a:solidFill>
                <a:latin typeface="Caladea"/>
              </a:rPr>
              <a:t>   View Batchmates &amp; Mentors     View new announcements    Add queries      View Reply</a:t>
            </a:r>
          </a:p>
          <a:p>
            <a:pPr>
              <a:lnSpc>
                <a:spcPts val="4183"/>
              </a:lnSpc>
            </a:pPr>
          </a:p>
          <a:p>
            <a:pPr>
              <a:lnSpc>
                <a:spcPts val="4183"/>
              </a:lnSpc>
            </a:pPr>
            <a:r>
              <a:rPr lang="en-US" sz="3031" spc="297">
                <a:solidFill>
                  <a:srgbClr val="231F20"/>
                </a:solidFill>
                <a:latin typeface="Caladea"/>
              </a:rPr>
              <a:t>      </a:t>
            </a:r>
          </a:p>
          <a:p>
            <a:pPr>
              <a:lnSpc>
                <a:spcPts val="4183"/>
              </a:lnSpc>
            </a:pPr>
          </a:p>
          <a:p>
            <a:pPr>
              <a:lnSpc>
                <a:spcPts val="4183"/>
              </a:lnSpc>
            </a:pPr>
          </a:p>
          <a:p>
            <a:pPr>
              <a:lnSpc>
                <a:spcPts val="4183"/>
              </a:lnSpc>
            </a:pPr>
          </a:p>
          <a:p>
            <a:pPr>
              <a:lnSpc>
                <a:spcPts val="4183"/>
              </a:lnSpc>
            </a:pPr>
          </a:p>
          <a:p>
            <a:pPr>
              <a:lnSpc>
                <a:spcPts val="4183"/>
              </a:lnSpc>
            </a:pPr>
          </a:p>
          <a:p>
            <a:pPr>
              <a:lnSpc>
                <a:spcPts val="4183"/>
              </a:lnSpc>
            </a:pPr>
          </a:p>
          <a:p>
            <a:pPr>
              <a:lnSpc>
                <a:spcPts val="4183"/>
              </a:lnSpc>
            </a:pPr>
          </a:p>
          <a:p>
            <a:pPr>
              <a:lnSpc>
                <a:spcPts val="4183"/>
              </a:lnSpc>
            </a:pPr>
            <a:r>
              <a:rPr lang="en-US" sz="3031" spc="297">
                <a:solidFill>
                  <a:srgbClr val="231F20"/>
                </a:solidFill>
                <a:latin typeface="Caladea"/>
              </a:rPr>
              <a:t> </a:t>
            </a:r>
          </a:p>
          <a:p>
            <a:pPr>
              <a:lnSpc>
                <a:spcPts val="4183"/>
              </a:lnSpc>
            </a:pPr>
          </a:p>
          <a:p>
            <a:pPr>
              <a:lnSpc>
                <a:spcPts val="4183"/>
              </a:lnSpc>
            </a:pPr>
          </a:p>
          <a:p>
            <a:pPr>
              <a:lnSpc>
                <a:spcPts val="4183"/>
              </a:lnSpc>
            </a:pPr>
          </a:p>
          <a:p>
            <a:pPr>
              <a:lnSpc>
                <a:spcPts val="3493"/>
              </a:lnSpc>
            </a:pPr>
          </a:p>
          <a:p>
            <a:pPr>
              <a:lnSpc>
                <a:spcPts val="3493"/>
              </a:lnSpc>
            </a:pPr>
          </a:p>
          <a:p>
            <a:pPr>
              <a:lnSpc>
                <a:spcPts val="3493"/>
              </a:lnSpc>
            </a:pPr>
          </a:p>
          <a:p>
            <a:pPr>
              <a:lnSpc>
                <a:spcPts val="2251"/>
              </a:lnSpc>
            </a:pPr>
          </a:p>
          <a:p>
            <a:pPr>
              <a:lnSpc>
                <a:spcPts val="2251"/>
              </a:lnSpc>
            </a:pPr>
          </a:p>
          <a:p>
            <a:pPr>
              <a:lnSpc>
                <a:spcPts val="2251"/>
              </a:lnSpc>
            </a:pPr>
          </a:p>
          <a:p>
            <a:pPr>
              <a:lnSpc>
                <a:spcPts val="2251"/>
              </a:lnSpc>
            </a:pPr>
          </a:p>
          <a:p>
            <a:pPr>
              <a:lnSpc>
                <a:spcPts val="2251"/>
              </a:lnSpc>
            </a:pPr>
          </a:p>
          <a:p>
            <a:pPr>
              <a:lnSpc>
                <a:spcPts val="2251"/>
              </a:lnSpc>
            </a:pPr>
          </a:p>
          <a:p>
            <a:pPr>
              <a:lnSpc>
                <a:spcPts val="2251"/>
              </a:lnSpc>
            </a:pPr>
          </a:p>
          <a:p>
            <a:pPr>
              <a:lnSpc>
                <a:spcPts val="2251"/>
              </a:lnSpc>
            </a:pPr>
          </a:p>
          <a:p>
            <a:pPr>
              <a:lnSpc>
                <a:spcPts val="2251"/>
              </a:lnSpc>
            </a:pPr>
          </a:p>
          <a:p>
            <a:pPr>
              <a:lnSpc>
                <a:spcPts val="2251"/>
              </a:lnSpc>
            </a:pPr>
          </a:p>
          <a:p>
            <a:pPr>
              <a:lnSpc>
                <a:spcPts val="2251"/>
              </a:lnSpc>
            </a:pPr>
          </a:p>
          <a:p>
            <a:pPr>
              <a:lnSpc>
                <a:spcPts val="2251"/>
              </a:lnSpc>
            </a:pPr>
          </a:p>
          <a:p>
            <a:pPr>
              <a:lnSpc>
                <a:spcPts val="2251"/>
              </a:lnSpc>
            </a:pPr>
          </a:p>
          <a:p>
            <a:pPr>
              <a:lnSpc>
                <a:spcPts val="2251"/>
              </a:lnSpc>
            </a:pPr>
          </a:p>
          <a:p>
            <a:pPr marL="0" indent="0" lvl="0">
              <a:lnSpc>
                <a:spcPts val="2251"/>
              </a:lnSpc>
              <a:spcBef>
                <a:spcPct val="0"/>
              </a:spcBef>
            </a:pP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42001" y="5554444"/>
            <a:ext cx="18245999" cy="4732556"/>
          </a:xfrm>
          <a:custGeom>
            <a:avLst/>
            <a:gdLst/>
            <a:ahLst/>
            <a:cxnLst/>
            <a:rect r="r" b="b" t="t" l="l"/>
            <a:pathLst>
              <a:path h="4732556" w="18245999">
                <a:moveTo>
                  <a:pt x="0" y="0"/>
                </a:moveTo>
                <a:lnTo>
                  <a:pt x="18245999" y="0"/>
                </a:lnTo>
                <a:lnTo>
                  <a:pt x="18245999" y="4732556"/>
                </a:lnTo>
                <a:lnTo>
                  <a:pt x="0" y="473255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25794" y="3020908"/>
            <a:ext cx="3465904" cy="4114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337"/>
              </a:lnSpc>
              <a:spcBef>
                <a:spcPct val="0"/>
              </a:spcBef>
            </a:pPr>
            <a:r>
              <a:rPr lang="en-US" sz="2418" spc="236">
                <a:solidFill>
                  <a:srgbClr val="397D5A"/>
                </a:solidFill>
                <a:latin typeface="Caladea Bold"/>
              </a:rPr>
              <a:t>01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433170" y="1890649"/>
            <a:ext cx="5877725" cy="4952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027"/>
              </a:lnSpc>
              <a:spcBef>
                <a:spcPct val="0"/>
              </a:spcBef>
            </a:pPr>
            <a:r>
              <a:rPr lang="en-US" sz="2918" spc="285">
                <a:solidFill>
                  <a:srgbClr val="397D5A"/>
                </a:solidFill>
                <a:latin typeface="Caladea Bold"/>
              </a:rPr>
              <a:t>Mentee Interface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166520" y="3020908"/>
            <a:ext cx="3465904" cy="4114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337"/>
              </a:lnSpc>
              <a:spcBef>
                <a:spcPct val="0"/>
              </a:spcBef>
            </a:pPr>
            <a:r>
              <a:rPr lang="en-US" sz="2418" spc="236">
                <a:solidFill>
                  <a:srgbClr val="397D5A"/>
                </a:solidFill>
                <a:latin typeface="Caladea Bold"/>
              </a:rPr>
              <a:t>03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604566" y="3093926"/>
            <a:ext cx="3465904" cy="4114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337"/>
              </a:lnSpc>
              <a:spcBef>
                <a:spcPct val="0"/>
              </a:spcBef>
            </a:pPr>
            <a:r>
              <a:rPr lang="en-US" sz="2418" spc="236">
                <a:solidFill>
                  <a:srgbClr val="397D5A"/>
                </a:solidFill>
                <a:latin typeface="Caladea Bold"/>
              </a:rPr>
              <a:t>02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4985953" y="3093926"/>
            <a:ext cx="3465904" cy="4114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337"/>
              </a:lnSpc>
              <a:spcBef>
                <a:spcPct val="0"/>
              </a:spcBef>
            </a:pPr>
            <a:r>
              <a:rPr lang="en-US" sz="2418" spc="236">
                <a:solidFill>
                  <a:srgbClr val="397D5A"/>
                </a:solidFill>
                <a:latin typeface="Caladea Bold"/>
              </a:rPr>
              <a:t>04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25794" y="4207250"/>
            <a:ext cx="3465904" cy="4114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337"/>
              </a:lnSpc>
              <a:spcBef>
                <a:spcPct val="0"/>
              </a:spcBef>
            </a:pPr>
            <a:r>
              <a:rPr lang="en-US" sz="2418" spc="236">
                <a:solidFill>
                  <a:srgbClr val="397D5A"/>
                </a:solidFill>
                <a:latin typeface="Caladea Bold"/>
              </a:rPr>
              <a:t>05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127941" y="4210222"/>
            <a:ext cx="3465904" cy="4114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337"/>
              </a:lnSpc>
              <a:spcBef>
                <a:spcPct val="0"/>
              </a:spcBef>
            </a:pPr>
            <a:r>
              <a:rPr lang="en-US" sz="2418" spc="236">
                <a:solidFill>
                  <a:srgbClr val="397D5A"/>
                </a:solidFill>
                <a:latin typeface="Caladea Bold"/>
              </a:rPr>
              <a:t>06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858004" y="4207250"/>
            <a:ext cx="3465904" cy="4114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337"/>
              </a:lnSpc>
              <a:spcBef>
                <a:spcPct val="0"/>
              </a:spcBef>
            </a:pPr>
            <a:r>
              <a:rPr lang="en-US" sz="2418" spc="236">
                <a:solidFill>
                  <a:srgbClr val="397D5A"/>
                </a:solidFill>
                <a:latin typeface="Caladea Bold"/>
              </a:rPr>
              <a:t>07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0" y="4564518"/>
            <a:ext cx="18496841" cy="129388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83"/>
              </a:lnSpc>
            </a:pPr>
            <a:r>
              <a:rPr lang="en-US" sz="3031" spc="297">
                <a:solidFill>
                  <a:srgbClr val="231F20"/>
                </a:solidFill>
                <a:latin typeface="Caladea"/>
              </a:rPr>
              <a:t>   View leave response     Apply for leave application    View leave applications of mentees </a:t>
            </a:r>
          </a:p>
          <a:p>
            <a:pPr>
              <a:lnSpc>
                <a:spcPts val="4183"/>
              </a:lnSpc>
            </a:pPr>
          </a:p>
          <a:p>
            <a:pPr>
              <a:lnSpc>
                <a:spcPts val="4183"/>
              </a:lnSpc>
            </a:pPr>
            <a:r>
              <a:rPr lang="en-US" sz="3031" spc="297">
                <a:solidFill>
                  <a:srgbClr val="231F20"/>
                </a:solidFill>
                <a:latin typeface="Caladea"/>
              </a:rPr>
              <a:t>                    </a:t>
            </a:r>
          </a:p>
          <a:p>
            <a:pPr>
              <a:lnSpc>
                <a:spcPts val="4183"/>
              </a:lnSpc>
            </a:pPr>
          </a:p>
          <a:p>
            <a:pPr>
              <a:lnSpc>
                <a:spcPts val="4183"/>
              </a:lnSpc>
            </a:pPr>
          </a:p>
          <a:p>
            <a:pPr>
              <a:lnSpc>
                <a:spcPts val="4183"/>
              </a:lnSpc>
            </a:pPr>
          </a:p>
          <a:p>
            <a:pPr>
              <a:lnSpc>
                <a:spcPts val="4183"/>
              </a:lnSpc>
            </a:pPr>
          </a:p>
          <a:p>
            <a:pPr>
              <a:lnSpc>
                <a:spcPts val="4183"/>
              </a:lnSpc>
            </a:pPr>
          </a:p>
          <a:p>
            <a:pPr>
              <a:lnSpc>
                <a:spcPts val="4183"/>
              </a:lnSpc>
            </a:pPr>
          </a:p>
          <a:p>
            <a:pPr>
              <a:lnSpc>
                <a:spcPts val="4183"/>
              </a:lnSpc>
            </a:pPr>
          </a:p>
          <a:p>
            <a:pPr>
              <a:lnSpc>
                <a:spcPts val="4183"/>
              </a:lnSpc>
            </a:pPr>
            <a:r>
              <a:rPr lang="en-US" sz="3031" spc="297">
                <a:solidFill>
                  <a:srgbClr val="231F20"/>
                </a:solidFill>
                <a:latin typeface="Caladea"/>
              </a:rPr>
              <a:t> </a:t>
            </a:r>
          </a:p>
          <a:p>
            <a:pPr>
              <a:lnSpc>
                <a:spcPts val="4183"/>
              </a:lnSpc>
            </a:pPr>
          </a:p>
          <a:p>
            <a:pPr>
              <a:lnSpc>
                <a:spcPts val="4183"/>
              </a:lnSpc>
            </a:pPr>
          </a:p>
          <a:p>
            <a:pPr>
              <a:lnSpc>
                <a:spcPts val="4183"/>
              </a:lnSpc>
            </a:pPr>
          </a:p>
          <a:p>
            <a:pPr>
              <a:lnSpc>
                <a:spcPts val="3493"/>
              </a:lnSpc>
            </a:pPr>
          </a:p>
          <a:p>
            <a:pPr>
              <a:lnSpc>
                <a:spcPts val="3493"/>
              </a:lnSpc>
            </a:pPr>
          </a:p>
          <a:p>
            <a:pPr>
              <a:lnSpc>
                <a:spcPts val="3493"/>
              </a:lnSpc>
            </a:pPr>
          </a:p>
          <a:p>
            <a:pPr>
              <a:lnSpc>
                <a:spcPts val="2251"/>
              </a:lnSpc>
            </a:pPr>
          </a:p>
          <a:p>
            <a:pPr>
              <a:lnSpc>
                <a:spcPts val="2251"/>
              </a:lnSpc>
            </a:pPr>
          </a:p>
          <a:p>
            <a:pPr>
              <a:lnSpc>
                <a:spcPts val="2251"/>
              </a:lnSpc>
            </a:pPr>
          </a:p>
          <a:p>
            <a:pPr>
              <a:lnSpc>
                <a:spcPts val="2251"/>
              </a:lnSpc>
            </a:pPr>
          </a:p>
          <a:p>
            <a:pPr>
              <a:lnSpc>
                <a:spcPts val="2251"/>
              </a:lnSpc>
            </a:pPr>
          </a:p>
          <a:p>
            <a:pPr>
              <a:lnSpc>
                <a:spcPts val="2251"/>
              </a:lnSpc>
            </a:pPr>
          </a:p>
          <a:p>
            <a:pPr>
              <a:lnSpc>
                <a:spcPts val="2251"/>
              </a:lnSpc>
            </a:pPr>
          </a:p>
          <a:p>
            <a:pPr>
              <a:lnSpc>
                <a:spcPts val="2251"/>
              </a:lnSpc>
            </a:pPr>
          </a:p>
          <a:p>
            <a:pPr>
              <a:lnSpc>
                <a:spcPts val="2251"/>
              </a:lnSpc>
            </a:pPr>
          </a:p>
          <a:p>
            <a:pPr>
              <a:lnSpc>
                <a:spcPts val="2251"/>
              </a:lnSpc>
            </a:pPr>
          </a:p>
          <a:p>
            <a:pPr>
              <a:lnSpc>
                <a:spcPts val="2251"/>
              </a:lnSpc>
            </a:pPr>
          </a:p>
          <a:p>
            <a:pPr>
              <a:lnSpc>
                <a:spcPts val="2251"/>
              </a:lnSpc>
            </a:pPr>
          </a:p>
          <a:p>
            <a:pPr>
              <a:lnSpc>
                <a:spcPts val="2251"/>
              </a:lnSpc>
            </a:pPr>
          </a:p>
          <a:p>
            <a:pPr>
              <a:lnSpc>
                <a:spcPts val="2251"/>
              </a:lnSpc>
            </a:pPr>
          </a:p>
          <a:p>
            <a:pPr marL="0" indent="0" lvl="0">
              <a:lnSpc>
                <a:spcPts val="2251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>
  <p:cSld>
    <p:bg>
      <p:bgPr>
        <a:solidFill>
          <a:srgbClr val="FD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543050" y="0"/>
            <a:ext cx="3086100" cy="8917612"/>
            <a:chOff x="0" y="0"/>
            <a:chExt cx="812800" cy="234867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2348671"/>
            </a:xfrm>
            <a:custGeom>
              <a:avLst/>
              <a:gdLst/>
              <a:ahLst/>
              <a:cxnLst/>
              <a:rect r="r" b="b" t="t" l="l"/>
              <a:pathLst>
                <a:path h="2348671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348671"/>
                  </a:lnTo>
                  <a:lnTo>
                    <a:pt x="0" y="2348671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812800" cy="23677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6672311" y="1724162"/>
            <a:ext cx="2726449" cy="9017521"/>
            <a:chOff x="0" y="0"/>
            <a:chExt cx="718077" cy="237498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718077" cy="2374985"/>
            </a:xfrm>
            <a:custGeom>
              <a:avLst/>
              <a:gdLst/>
              <a:ahLst/>
              <a:cxnLst/>
              <a:rect r="r" b="b" t="t" l="l"/>
              <a:pathLst>
                <a:path h="2374985" w="718077">
                  <a:moveTo>
                    <a:pt x="0" y="0"/>
                  </a:moveTo>
                  <a:lnTo>
                    <a:pt x="718077" y="0"/>
                  </a:lnTo>
                  <a:lnTo>
                    <a:pt x="718077" y="2374985"/>
                  </a:lnTo>
                  <a:lnTo>
                    <a:pt x="0" y="2374985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19050"/>
              <a:ext cx="718077" cy="23940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543050" y="185189"/>
            <a:ext cx="18750482" cy="14393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858"/>
              </a:lnSpc>
            </a:pPr>
            <a:r>
              <a:rPr lang="en-US" sz="7868" spc="771">
                <a:solidFill>
                  <a:srgbClr val="231F20"/>
                </a:solidFill>
                <a:latin typeface="Codec Pro ExtraBold"/>
              </a:rPr>
              <a:t>Centralized Database (LAN)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718935" y="2584188"/>
            <a:ext cx="14777491" cy="37016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811228" indent="-405614" lvl="1">
              <a:lnSpc>
                <a:spcPts val="4884"/>
              </a:lnSpc>
              <a:buFont typeface="Arial"/>
              <a:buChar char="•"/>
            </a:pPr>
            <a:r>
              <a:rPr lang="en-US" sz="3757">
                <a:solidFill>
                  <a:srgbClr val="040506"/>
                </a:solidFill>
                <a:latin typeface="Caladea"/>
              </a:rPr>
              <a:t>MySQL database is made centralized on one of the PCs in the LAN network by configuring the MySQL workbench  as a server.</a:t>
            </a:r>
          </a:p>
          <a:p>
            <a:pPr>
              <a:lnSpc>
                <a:spcPts val="4884"/>
              </a:lnSpc>
            </a:pPr>
          </a:p>
          <a:p>
            <a:pPr marL="811228" indent="-405614" lvl="1">
              <a:lnSpc>
                <a:spcPts val="4884"/>
              </a:lnSpc>
              <a:buFont typeface="Arial"/>
              <a:buChar char="•"/>
            </a:pPr>
            <a:r>
              <a:rPr lang="en-US" sz="3757">
                <a:solidFill>
                  <a:srgbClr val="040506"/>
                </a:solidFill>
                <a:latin typeface="Caladea"/>
              </a:rPr>
              <a:t>Configuring JDBC connectivity string.</a:t>
            </a:r>
          </a:p>
          <a:p>
            <a:pPr>
              <a:lnSpc>
                <a:spcPts val="4884"/>
              </a:lnSpc>
            </a:pPr>
          </a:p>
          <a:p>
            <a:pPr marL="811228" indent="-405614" lvl="1">
              <a:lnSpc>
                <a:spcPts val="4884"/>
              </a:lnSpc>
              <a:buFont typeface="Arial"/>
              <a:buChar char="•"/>
            </a:pPr>
            <a:r>
              <a:rPr lang="en-US" sz="3757">
                <a:solidFill>
                  <a:srgbClr val="040506"/>
                </a:solidFill>
                <a:latin typeface="Caladea"/>
              </a:rPr>
              <a:t>Accessing database from another PC from the same network.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543050" y="-558218"/>
            <a:ext cx="3086100" cy="11299900"/>
            <a:chOff x="0" y="0"/>
            <a:chExt cx="812800" cy="297610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2976105"/>
            </a:xfrm>
            <a:custGeom>
              <a:avLst/>
              <a:gdLst/>
              <a:ahLst/>
              <a:cxnLst/>
              <a:rect r="r" b="b" t="t" l="l"/>
              <a:pathLst>
                <a:path h="2976105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812800" cy="29951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2201387" y="1247122"/>
            <a:ext cx="15400813" cy="8492307"/>
            <a:chOff x="0" y="0"/>
            <a:chExt cx="4056181" cy="223665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056181" cy="2236657"/>
            </a:xfrm>
            <a:custGeom>
              <a:avLst/>
              <a:gdLst/>
              <a:ahLst/>
              <a:cxnLst/>
              <a:rect r="r" b="b" t="t" l="l"/>
              <a:pathLst>
                <a:path h="2236657" w="4056181">
                  <a:moveTo>
                    <a:pt x="0" y="0"/>
                  </a:moveTo>
                  <a:lnTo>
                    <a:pt x="4056181" y="0"/>
                  </a:lnTo>
                  <a:lnTo>
                    <a:pt x="4056181" y="2236657"/>
                  </a:lnTo>
                  <a:lnTo>
                    <a:pt x="0" y="2236657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19050"/>
              <a:ext cx="4056181" cy="22557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5698915" y="8697813"/>
            <a:ext cx="3806571" cy="2083232"/>
          </a:xfrm>
          <a:custGeom>
            <a:avLst/>
            <a:gdLst/>
            <a:ahLst/>
            <a:cxnLst/>
            <a:rect r="r" b="b" t="t" l="l"/>
            <a:pathLst>
              <a:path h="2083232" w="3806571">
                <a:moveTo>
                  <a:pt x="0" y="0"/>
                </a:moveTo>
                <a:lnTo>
                  <a:pt x="3806570" y="0"/>
                </a:lnTo>
                <a:lnTo>
                  <a:pt x="3806570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201387" y="-19977"/>
            <a:ext cx="5661991" cy="14393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858"/>
              </a:lnSpc>
            </a:pPr>
            <a:r>
              <a:rPr lang="en-US" sz="7868" spc="771">
                <a:solidFill>
                  <a:srgbClr val="231F20"/>
                </a:solidFill>
                <a:latin typeface="Codec Pro ExtraBold"/>
              </a:rPr>
              <a:t>Results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473150" y="2215302"/>
            <a:ext cx="14786150" cy="174155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44453" indent="-372227" lvl="1">
              <a:lnSpc>
                <a:spcPts val="4482"/>
              </a:lnSpc>
              <a:buFont typeface="Arial"/>
              <a:buChar char="•"/>
            </a:pPr>
            <a:r>
              <a:rPr lang="en-US" sz="3448">
                <a:solidFill>
                  <a:srgbClr val="FFFFFF"/>
                </a:solidFill>
                <a:latin typeface="Caladea"/>
              </a:rPr>
              <a:t>meticulously measured essential metrics, including system uptime, response time, and user engagement levels</a:t>
            </a:r>
          </a:p>
          <a:p>
            <a:pPr>
              <a:lnSpc>
                <a:spcPts val="4482"/>
              </a:lnSpc>
            </a:pPr>
          </a:p>
          <a:p>
            <a:pPr marL="744453" indent="-372227" lvl="1">
              <a:lnSpc>
                <a:spcPts val="4482"/>
              </a:lnSpc>
              <a:buFont typeface="Arial"/>
              <a:buChar char="•"/>
            </a:pPr>
            <a:r>
              <a:rPr lang="en-US" sz="3448">
                <a:solidFill>
                  <a:srgbClr val="FFFFFF"/>
                </a:solidFill>
                <a:latin typeface="Caladea"/>
              </a:rPr>
              <a:t>gained insights into user engagement patterns, system responsiveness, and the efficiency of Admin-related tasks.</a:t>
            </a:r>
          </a:p>
          <a:p>
            <a:pPr>
              <a:lnSpc>
                <a:spcPts val="4482"/>
              </a:lnSpc>
            </a:pPr>
          </a:p>
          <a:p>
            <a:pPr marL="744453" indent="-372227" lvl="1">
              <a:lnSpc>
                <a:spcPts val="4482"/>
              </a:lnSpc>
              <a:buFont typeface="Arial"/>
              <a:buChar char="•"/>
            </a:pPr>
            <a:r>
              <a:rPr lang="en-US" sz="3448">
                <a:solidFill>
                  <a:srgbClr val="FFFFFF"/>
                </a:solidFill>
                <a:latin typeface="Caladea"/>
              </a:rPr>
              <a:t>designed tests mimicking real-life situations like scenarios varied in user numbers and tasks to evaluate how our system performed under diverse conditions.</a:t>
            </a:r>
          </a:p>
          <a:p>
            <a:pPr>
              <a:lnSpc>
                <a:spcPts val="4482"/>
              </a:lnSpc>
            </a:pPr>
          </a:p>
          <a:p>
            <a:pPr marL="744453" indent="-372227" lvl="1">
              <a:lnSpc>
                <a:spcPts val="4482"/>
              </a:lnSpc>
              <a:buFont typeface="Arial"/>
              <a:buChar char="•"/>
            </a:pPr>
            <a:r>
              <a:rPr lang="en-US" sz="3448">
                <a:solidFill>
                  <a:srgbClr val="FFFFFF"/>
                </a:solidFill>
                <a:latin typeface="Caladea"/>
              </a:rPr>
              <a:t>scrutinized its ability to facilitate smooth communication between mentors and students while emphasizing its speed and responsiveness. </a:t>
            </a:r>
          </a:p>
          <a:p>
            <a:pPr>
              <a:lnSpc>
                <a:spcPts val="4482"/>
              </a:lnSpc>
            </a:pPr>
          </a:p>
          <a:p>
            <a:pPr>
              <a:lnSpc>
                <a:spcPts val="4482"/>
              </a:lnSpc>
            </a:pPr>
          </a:p>
          <a:p>
            <a:pPr>
              <a:lnSpc>
                <a:spcPts val="4482"/>
              </a:lnSpc>
              <a:spcBef>
                <a:spcPct val="0"/>
              </a:spcBef>
            </a:pPr>
          </a:p>
          <a:p>
            <a:pPr>
              <a:lnSpc>
                <a:spcPts val="4482"/>
              </a:lnSpc>
            </a:pPr>
          </a:p>
          <a:p>
            <a:pPr>
              <a:lnSpc>
                <a:spcPts val="4482"/>
              </a:lnSpc>
              <a:spcBef>
                <a:spcPct val="0"/>
              </a:spcBef>
            </a:pPr>
          </a:p>
          <a:p>
            <a:pPr>
              <a:lnSpc>
                <a:spcPts val="4482"/>
              </a:lnSpc>
              <a:spcBef>
                <a:spcPct val="0"/>
              </a:spcBef>
            </a:pPr>
          </a:p>
          <a:p>
            <a:pPr>
              <a:lnSpc>
                <a:spcPts val="4482"/>
              </a:lnSpc>
              <a:spcBef>
                <a:spcPct val="0"/>
              </a:spcBef>
            </a:pPr>
          </a:p>
          <a:p>
            <a:pPr>
              <a:lnSpc>
                <a:spcPts val="4482"/>
              </a:lnSpc>
              <a:spcBef>
                <a:spcPct val="0"/>
              </a:spcBef>
            </a:pPr>
          </a:p>
          <a:p>
            <a:pPr>
              <a:lnSpc>
                <a:spcPts val="4482"/>
              </a:lnSpc>
              <a:spcBef>
                <a:spcPct val="0"/>
              </a:spcBef>
            </a:pPr>
          </a:p>
          <a:p>
            <a:pPr>
              <a:lnSpc>
                <a:spcPts val="4482"/>
              </a:lnSpc>
              <a:spcBef>
                <a:spcPct val="0"/>
              </a:spcBef>
            </a:pPr>
          </a:p>
          <a:p>
            <a:pPr>
              <a:lnSpc>
                <a:spcPts val="4482"/>
              </a:lnSpc>
              <a:spcBef>
                <a:spcPct val="0"/>
              </a:spcBef>
            </a:pPr>
          </a:p>
          <a:p>
            <a:pPr>
              <a:lnSpc>
                <a:spcPts val="4482"/>
              </a:lnSpc>
              <a:spcBef>
                <a:spcPct val="0"/>
              </a:spcBef>
            </a:pPr>
          </a:p>
          <a:p>
            <a:pPr>
              <a:lnSpc>
                <a:spcPts val="4482"/>
              </a:lnSpc>
              <a:spcBef>
                <a:spcPct val="0"/>
              </a:spcBef>
            </a:pPr>
          </a:p>
          <a:p>
            <a:pPr>
              <a:lnSpc>
                <a:spcPts val="4482"/>
              </a:lnSpc>
              <a:spcBef>
                <a:spcPct val="0"/>
              </a:spcBef>
            </a:pPr>
          </a:p>
          <a:p>
            <a:pPr>
              <a:lnSpc>
                <a:spcPts val="4482"/>
              </a:lnSpc>
              <a:spcBef>
                <a:spcPct val="0"/>
              </a:spcBef>
            </a:pPr>
          </a:p>
          <a:p>
            <a:pPr>
              <a:lnSpc>
                <a:spcPts val="4482"/>
              </a:lnSpc>
              <a:spcBef>
                <a:spcPct val="0"/>
              </a:spcBef>
            </a:pPr>
          </a:p>
          <a:p>
            <a:pPr>
              <a:lnSpc>
                <a:spcPts val="4482"/>
              </a:lnSpc>
              <a:spcBef>
                <a:spcPct val="0"/>
              </a:spcBef>
            </a:pPr>
          </a:p>
          <a:p>
            <a:pPr>
              <a:lnSpc>
                <a:spcPts val="4482"/>
              </a:lnSpc>
              <a:spcBef>
                <a:spcPct val="0"/>
              </a:spcBef>
            </a:pPr>
          </a:p>
          <a:p>
            <a:pPr>
              <a:lnSpc>
                <a:spcPts val="4482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>
  <p:cSld>
    <p:bg>
      <p:bgPr>
        <a:solidFill>
          <a:srgbClr val="FD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543050" y="-558218"/>
            <a:ext cx="3086100" cy="11299900"/>
            <a:chOff x="0" y="0"/>
            <a:chExt cx="812800" cy="297610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2976105"/>
            </a:xfrm>
            <a:custGeom>
              <a:avLst/>
              <a:gdLst/>
              <a:ahLst/>
              <a:cxnLst/>
              <a:rect r="r" b="b" t="t" l="l"/>
              <a:pathLst>
                <a:path h="2976105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812800" cy="29951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658343" y="-280438"/>
            <a:ext cx="9149767" cy="1699833"/>
            <a:chOff x="0" y="0"/>
            <a:chExt cx="2409815" cy="44769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409815" cy="447693"/>
            </a:xfrm>
            <a:custGeom>
              <a:avLst/>
              <a:gdLst/>
              <a:ahLst/>
              <a:cxnLst/>
              <a:rect r="r" b="b" t="t" l="l"/>
              <a:pathLst>
                <a:path h="447693" w="2409815">
                  <a:moveTo>
                    <a:pt x="0" y="0"/>
                  </a:moveTo>
                  <a:lnTo>
                    <a:pt x="2409815" y="0"/>
                  </a:lnTo>
                  <a:lnTo>
                    <a:pt x="2409815" y="447693"/>
                  </a:lnTo>
                  <a:lnTo>
                    <a:pt x="0" y="447693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19050"/>
              <a:ext cx="2409815" cy="4667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201387" y="-19977"/>
            <a:ext cx="7700406" cy="14393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858"/>
              </a:lnSpc>
            </a:pPr>
            <a:r>
              <a:rPr lang="en-US" sz="7868" spc="771">
                <a:solidFill>
                  <a:srgbClr val="231F20"/>
                </a:solidFill>
                <a:latin typeface="Codec Pro ExtraBold"/>
              </a:rPr>
              <a:t>Conclusion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265268" y="2818141"/>
            <a:ext cx="14786150" cy="158089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352"/>
              </a:lnSpc>
            </a:pPr>
            <a:r>
              <a:rPr lang="en-US" sz="3348">
                <a:solidFill>
                  <a:srgbClr val="040506"/>
                </a:solidFill>
                <a:latin typeface="Caladea"/>
              </a:rPr>
              <a:t>In today's fast-paced educational landscape. effective mentorship plays a crucial role in shaping students' academic journey and personal growth. Hence we recognize the significance of student-mentor interaction and aim to enhance the process through the implementation of a Mentor Management System.</a:t>
            </a:r>
          </a:p>
          <a:p>
            <a:pPr>
              <a:lnSpc>
                <a:spcPts val="4352"/>
              </a:lnSpc>
            </a:pPr>
          </a:p>
          <a:p>
            <a:pPr>
              <a:lnSpc>
                <a:spcPts val="5022"/>
              </a:lnSpc>
            </a:pPr>
            <a:r>
              <a:rPr lang="en-US" sz="3348">
                <a:solidFill>
                  <a:srgbClr val="040506"/>
                </a:solidFill>
                <a:latin typeface="Caladea"/>
              </a:rPr>
              <a:t>Currently, the college employs a manual and fragmented approach to mentor-student interactions, which often leads to miscommunication, missed opportunities, and a lack of comprehensive tracking. To address these challenges, we intend to develop a centralized digital platform that facilitates seamless communication, efficient scheduling, and comprehensive monitoring of student's activities.</a:t>
            </a:r>
          </a:p>
          <a:p>
            <a:pPr>
              <a:lnSpc>
                <a:spcPts val="3962"/>
              </a:lnSpc>
            </a:pPr>
          </a:p>
          <a:p>
            <a:pPr>
              <a:lnSpc>
                <a:spcPts val="3962"/>
              </a:lnSpc>
            </a:pPr>
          </a:p>
          <a:p>
            <a:pPr>
              <a:lnSpc>
                <a:spcPts val="3962"/>
              </a:lnSpc>
            </a:pPr>
          </a:p>
          <a:p>
            <a:pPr>
              <a:lnSpc>
                <a:spcPts val="3962"/>
              </a:lnSpc>
              <a:spcBef>
                <a:spcPct val="0"/>
              </a:spcBef>
            </a:pPr>
          </a:p>
          <a:p>
            <a:pPr>
              <a:lnSpc>
                <a:spcPts val="3962"/>
              </a:lnSpc>
            </a:pPr>
          </a:p>
          <a:p>
            <a:pPr>
              <a:lnSpc>
                <a:spcPts val="3962"/>
              </a:lnSpc>
              <a:spcBef>
                <a:spcPct val="0"/>
              </a:spcBef>
            </a:pPr>
          </a:p>
          <a:p>
            <a:pPr>
              <a:lnSpc>
                <a:spcPts val="3962"/>
              </a:lnSpc>
              <a:spcBef>
                <a:spcPct val="0"/>
              </a:spcBef>
            </a:pPr>
          </a:p>
          <a:p>
            <a:pPr>
              <a:lnSpc>
                <a:spcPts val="3962"/>
              </a:lnSpc>
              <a:spcBef>
                <a:spcPct val="0"/>
              </a:spcBef>
            </a:pPr>
          </a:p>
          <a:p>
            <a:pPr>
              <a:lnSpc>
                <a:spcPts val="3962"/>
              </a:lnSpc>
              <a:spcBef>
                <a:spcPct val="0"/>
              </a:spcBef>
            </a:pPr>
          </a:p>
          <a:p>
            <a:pPr>
              <a:lnSpc>
                <a:spcPts val="3962"/>
              </a:lnSpc>
              <a:spcBef>
                <a:spcPct val="0"/>
              </a:spcBef>
            </a:pPr>
          </a:p>
          <a:p>
            <a:pPr>
              <a:lnSpc>
                <a:spcPts val="3962"/>
              </a:lnSpc>
              <a:spcBef>
                <a:spcPct val="0"/>
              </a:spcBef>
            </a:pPr>
          </a:p>
          <a:p>
            <a:pPr>
              <a:lnSpc>
                <a:spcPts val="3962"/>
              </a:lnSpc>
              <a:spcBef>
                <a:spcPct val="0"/>
              </a:spcBef>
            </a:pPr>
          </a:p>
          <a:p>
            <a:pPr>
              <a:lnSpc>
                <a:spcPts val="3962"/>
              </a:lnSpc>
              <a:spcBef>
                <a:spcPct val="0"/>
              </a:spcBef>
            </a:pPr>
          </a:p>
          <a:p>
            <a:pPr>
              <a:lnSpc>
                <a:spcPts val="3962"/>
              </a:lnSpc>
              <a:spcBef>
                <a:spcPct val="0"/>
              </a:spcBef>
            </a:pPr>
          </a:p>
          <a:p>
            <a:pPr>
              <a:lnSpc>
                <a:spcPts val="3962"/>
              </a:lnSpc>
              <a:spcBef>
                <a:spcPct val="0"/>
              </a:spcBef>
            </a:pPr>
          </a:p>
          <a:p>
            <a:pPr>
              <a:lnSpc>
                <a:spcPts val="3962"/>
              </a:lnSpc>
              <a:spcBef>
                <a:spcPct val="0"/>
              </a:spcBef>
            </a:pPr>
          </a:p>
          <a:p>
            <a:pPr>
              <a:lnSpc>
                <a:spcPts val="3962"/>
              </a:lnSpc>
              <a:spcBef>
                <a:spcPct val="0"/>
              </a:spcBef>
            </a:pPr>
          </a:p>
          <a:p>
            <a:pPr>
              <a:lnSpc>
                <a:spcPts val="3962"/>
              </a:lnSpc>
              <a:spcBef>
                <a:spcPct val="0"/>
              </a:spcBef>
            </a:pPr>
          </a:p>
          <a:p>
            <a:pPr>
              <a:lnSpc>
                <a:spcPts val="3962"/>
              </a:lnSpc>
              <a:spcBef>
                <a:spcPct val="0"/>
              </a:spcBef>
            </a:pPr>
          </a:p>
          <a:p>
            <a:pPr>
              <a:lnSpc>
                <a:spcPts val="3962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528002" y="0"/>
            <a:ext cx="19048322" cy="3086100"/>
            <a:chOff x="0" y="0"/>
            <a:chExt cx="5016842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016842" cy="812800"/>
            </a:xfrm>
            <a:custGeom>
              <a:avLst/>
              <a:gdLst/>
              <a:ahLst/>
              <a:cxnLst/>
              <a:rect r="r" b="b" t="t" l="l"/>
              <a:pathLst>
                <a:path h="812800" w="5016842">
                  <a:moveTo>
                    <a:pt x="0" y="0"/>
                  </a:moveTo>
                  <a:lnTo>
                    <a:pt x="5016842" y="0"/>
                  </a:lnTo>
                  <a:lnTo>
                    <a:pt x="501684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5016842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929623" y="3719358"/>
            <a:ext cx="6345950" cy="1150340"/>
            <a:chOff x="0" y="0"/>
            <a:chExt cx="1671361" cy="30297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671361" cy="302970"/>
            </a:xfrm>
            <a:custGeom>
              <a:avLst/>
              <a:gdLst/>
              <a:ahLst/>
              <a:cxnLst/>
              <a:rect r="r" b="b" t="t" l="l"/>
              <a:pathLst>
                <a:path h="302970" w="1671361">
                  <a:moveTo>
                    <a:pt x="0" y="0"/>
                  </a:moveTo>
                  <a:lnTo>
                    <a:pt x="1671361" y="0"/>
                  </a:lnTo>
                  <a:lnTo>
                    <a:pt x="1671361" y="302970"/>
                  </a:lnTo>
                  <a:lnTo>
                    <a:pt x="0" y="302970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66675"/>
              <a:ext cx="1671361" cy="3696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114"/>
                </a:lnSpc>
              </a:pPr>
              <a:r>
                <a:rPr lang="en-US" sz="2981" spc="29">
                  <a:solidFill>
                    <a:srgbClr val="FFFFFF"/>
                  </a:solidFill>
                  <a:latin typeface="Caladea Bold Italics"/>
                </a:rPr>
                <a:t>Scalability Challenges:</a:t>
              </a:r>
            </a:p>
            <a:p>
              <a:pPr algn="ctr" marL="0" indent="0" lvl="0">
                <a:lnSpc>
                  <a:spcPts val="4114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922415" y="5194308"/>
            <a:ext cx="7353158" cy="4841770"/>
            <a:chOff x="0" y="0"/>
            <a:chExt cx="1936634" cy="127519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936634" cy="1275199"/>
            </a:xfrm>
            <a:custGeom>
              <a:avLst/>
              <a:gdLst/>
              <a:ahLst/>
              <a:cxnLst/>
              <a:rect r="r" b="b" t="t" l="l"/>
              <a:pathLst>
                <a:path h="1275199" w="1936634">
                  <a:moveTo>
                    <a:pt x="0" y="0"/>
                  </a:moveTo>
                  <a:lnTo>
                    <a:pt x="1936634" y="0"/>
                  </a:lnTo>
                  <a:lnTo>
                    <a:pt x="1936634" y="1275199"/>
                  </a:lnTo>
                  <a:lnTo>
                    <a:pt x="0" y="1275199"/>
                  </a:lnTo>
                  <a:close/>
                </a:path>
              </a:pathLst>
            </a:custGeom>
            <a:solidFill>
              <a:srgbClr val="397D5A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76200"/>
              <a:ext cx="1936634" cy="1351399"/>
            </a:xfrm>
            <a:prstGeom prst="rect">
              <a:avLst/>
            </a:prstGeom>
          </p:spPr>
          <p:txBody>
            <a:bodyPr anchor="ctr" rtlCol="false" tIns="114300" lIns="114300" bIns="114300" rIns="114300"/>
            <a:lstStyle/>
            <a:p>
              <a:pPr>
                <a:lnSpc>
                  <a:spcPts val="4967"/>
                </a:lnSpc>
              </a:pPr>
              <a:r>
                <a:rPr lang="en-US" sz="3599" spc="35">
                  <a:solidFill>
                    <a:srgbClr val="FFFFFF"/>
                  </a:solidFill>
                  <a:latin typeface="Caladea Italics"/>
                </a:rPr>
                <a:t> Scaling the system to accommodate a growing number of users or data might pose challenges.</a:t>
              </a:r>
            </a:p>
            <a:p>
              <a:pPr>
                <a:lnSpc>
                  <a:spcPts val="4967"/>
                </a:lnSpc>
              </a:pPr>
              <a:r>
                <a:rPr lang="en-US" sz="3599" spc="35">
                  <a:solidFill>
                    <a:srgbClr val="FFFFFF"/>
                  </a:solidFill>
                  <a:latin typeface="Caladea Italics"/>
                </a:rPr>
                <a:t> The system may require adjustments or enhancements to handle increased loads efficiently.</a:t>
              </a:r>
            </a:p>
            <a:p>
              <a:pPr marL="0" indent="0" lvl="0">
                <a:lnSpc>
                  <a:spcPts val="4967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0678623" y="3659769"/>
            <a:ext cx="6393352" cy="1150340"/>
            <a:chOff x="0" y="0"/>
            <a:chExt cx="1683846" cy="30297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683846" cy="302970"/>
            </a:xfrm>
            <a:custGeom>
              <a:avLst/>
              <a:gdLst/>
              <a:ahLst/>
              <a:cxnLst/>
              <a:rect r="r" b="b" t="t" l="l"/>
              <a:pathLst>
                <a:path h="302970" w="1683846">
                  <a:moveTo>
                    <a:pt x="0" y="0"/>
                  </a:moveTo>
                  <a:lnTo>
                    <a:pt x="1683846" y="0"/>
                  </a:lnTo>
                  <a:lnTo>
                    <a:pt x="1683846" y="302970"/>
                  </a:lnTo>
                  <a:lnTo>
                    <a:pt x="0" y="302970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66675"/>
              <a:ext cx="1683846" cy="3696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114"/>
                </a:lnSpc>
              </a:pPr>
              <a:r>
                <a:rPr lang="en-US" sz="2981" spc="29">
                  <a:solidFill>
                    <a:srgbClr val="FFFFFF"/>
                  </a:solidFill>
                  <a:latin typeface="Caladea Bold Italics"/>
                </a:rPr>
                <a:t> Dependency on Local IT Support:</a:t>
              </a:r>
            </a:p>
            <a:p>
              <a:pPr algn="ctr" marL="0" indent="0" lvl="0">
                <a:lnSpc>
                  <a:spcPts val="4114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9621192" y="5194308"/>
            <a:ext cx="7638108" cy="4841770"/>
            <a:chOff x="0" y="0"/>
            <a:chExt cx="2011683" cy="1275199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011683" cy="1275199"/>
            </a:xfrm>
            <a:custGeom>
              <a:avLst/>
              <a:gdLst/>
              <a:ahLst/>
              <a:cxnLst/>
              <a:rect r="r" b="b" t="t" l="l"/>
              <a:pathLst>
                <a:path h="1275199" w="2011683">
                  <a:moveTo>
                    <a:pt x="0" y="0"/>
                  </a:moveTo>
                  <a:lnTo>
                    <a:pt x="2011683" y="0"/>
                  </a:lnTo>
                  <a:lnTo>
                    <a:pt x="2011683" y="1275199"/>
                  </a:lnTo>
                  <a:lnTo>
                    <a:pt x="0" y="1275199"/>
                  </a:lnTo>
                  <a:close/>
                </a:path>
              </a:pathLst>
            </a:custGeom>
            <a:solidFill>
              <a:srgbClr val="397D5A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76200"/>
              <a:ext cx="2011683" cy="1351399"/>
            </a:xfrm>
            <a:prstGeom prst="rect">
              <a:avLst/>
            </a:prstGeom>
          </p:spPr>
          <p:txBody>
            <a:bodyPr anchor="ctr" rtlCol="false" tIns="114300" lIns="114300" bIns="114300" rIns="114300"/>
            <a:lstStyle/>
            <a:p>
              <a:pPr>
                <a:lnSpc>
                  <a:spcPts val="5243"/>
                </a:lnSpc>
              </a:pPr>
              <a:r>
                <a:rPr lang="en-US" sz="3799" spc="37">
                  <a:solidFill>
                    <a:srgbClr val="FFFFFF"/>
                  </a:solidFill>
                  <a:latin typeface="Caladea Italics"/>
                </a:rPr>
                <a:t>The system's maintenance and troubleshooting may rely heavily on local IT support. </a:t>
              </a:r>
            </a:p>
            <a:p>
              <a:pPr>
                <a:lnSpc>
                  <a:spcPts val="5243"/>
                </a:lnSpc>
              </a:pPr>
              <a:r>
                <a:rPr lang="en-US" sz="3799" spc="37">
                  <a:solidFill>
                    <a:srgbClr val="FFFFFF"/>
                  </a:solidFill>
                  <a:latin typeface="Caladea Italics"/>
                </a:rPr>
                <a:t> This can lead to delays in addressing issues and may require on-site assistance.</a:t>
              </a:r>
            </a:p>
            <a:p>
              <a:pPr marL="0" indent="0" lvl="0">
                <a:lnSpc>
                  <a:spcPts val="5243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15408481" y="-2153153"/>
            <a:ext cx="4116356" cy="4116356"/>
          </a:xfrm>
          <a:custGeom>
            <a:avLst/>
            <a:gdLst/>
            <a:ahLst/>
            <a:cxnLst/>
            <a:rect r="r" b="b" t="t" l="l"/>
            <a:pathLst>
              <a:path h="4116356" w="4116356">
                <a:moveTo>
                  <a:pt x="0" y="0"/>
                </a:moveTo>
                <a:lnTo>
                  <a:pt x="4116355" y="0"/>
                </a:lnTo>
                <a:lnTo>
                  <a:pt x="4116355" y="4116356"/>
                </a:lnTo>
                <a:lnTo>
                  <a:pt x="0" y="41163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-2602379" y="0"/>
            <a:ext cx="3256087" cy="3256087"/>
          </a:xfrm>
          <a:custGeom>
            <a:avLst/>
            <a:gdLst/>
            <a:ahLst/>
            <a:cxnLst/>
            <a:rect r="r" b="b" t="t" l="l"/>
            <a:pathLst>
              <a:path h="3256087" w="3256087">
                <a:moveTo>
                  <a:pt x="0" y="0"/>
                </a:moveTo>
                <a:lnTo>
                  <a:pt x="3256087" y="0"/>
                </a:lnTo>
                <a:lnTo>
                  <a:pt x="3256087" y="3256087"/>
                </a:lnTo>
                <a:lnTo>
                  <a:pt x="0" y="32560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213650" y="3491029"/>
            <a:ext cx="1417529" cy="1417529"/>
          </a:xfrm>
          <a:custGeom>
            <a:avLst/>
            <a:gdLst/>
            <a:ahLst/>
            <a:cxnLst/>
            <a:rect r="r" b="b" t="t" l="l"/>
            <a:pathLst>
              <a:path h="1417529" w="1417529">
                <a:moveTo>
                  <a:pt x="0" y="0"/>
                </a:moveTo>
                <a:lnTo>
                  <a:pt x="1417530" y="0"/>
                </a:lnTo>
                <a:lnTo>
                  <a:pt x="1417530" y="1417529"/>
                </a:lnTo>
                <a:lnTo>
                  <a:pt x="0" y="141752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319935" y="3544420"/>
            <a:ext cx="1417529" cy="1417529"/>
          </a:xfrm>
          <a:custGeom>
            <a:avLst/>
            <a:gdLst/>
            <a:ahLst/>
            <a:cxnLst/>
            <a:rect r="r" b="b" t="t" l="l"/>
            <a:pathLst>
              <a:path h="1417529" w="1417529">
                <a:moveTo>
                  <a:pt x="0" y="0"/>
                </a:moveTo>
                <a:lnTo>
                  <a:pt x="1417530" y="0"/>
                </a:lnTo>
                <a:lnTo>
                  <a:pt x="1417530" y="1417529"/>
                </a:lnTo>
                <a:lnTo>
                  <a:pt x="0" y="141752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8859036" y="3437637"/>
            <a:ext cx="1524312" cy="1524312"/>
          </a:xfrm>
          <a:custGeom>
            <a:avLst/>
            <a:gdLst/>
            <a:ahLst/>
            <a:cxnLst/>
            <a:rect r="r" b="b" t="t" l="l"/>
            <a:pathLst>
              <a:path h="1524312" w="1524312">
                <a:moveTo>
                  <a:pt x="0" y="0"/>
                </a:moveTo>
                <a:lnTo>
                  <a:pt x="1524312" y="0"/>
                </a:lnTo>
                <a:lnTo>
                  <a:pt x="1524312" y="1524312"/>
                </a:lnTo>
                <a:lnTo>
                  <a:pt x="0" y="152431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3690980" y="1117986"/>
            <a:ext cx="10713642" cy="14427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886"/>
              </a:lnSpc>
            </a:pPr>
            <a:r>
              <a:rPr lang="en-US" sz="7888" spc="773">
                <a:solidFill>
                  <a:srgbClr val="FFFFFF"/>
                </a:solidFill>
                <a:latin typeface="Codec Pro ExtraBold"/>
              </a:rPr>
              <a:t>Limitations 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415389" y="1828257"/>
            <a:ext cx="13457222" cy="6630485"/>
          </a:xfrm>
          <a:custGeom>
            <a:avLst/>
            <a:gdLst/>
            <a:ahLst/>
            <a:cxnLst/>
            <a:rect r="r" b="b" t="t" l="l"/>
            <a:pathLst>
              <a:path h="6630485" w="13457222">
                <a:moveTo>
                  <a:pt x="0" y="0"/>
                </a:moveTo>
                <a:lnTo>
                  <a:pt x="13457222" y="0"/>
                </a:lnTo>
                <a:lnTo>
                  <a:pt x="13457222" y="6630486"/>
                </a:lnTo>
                <a:lnTo>
                  <a:pt x="0" y="663048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85756" y="1514655"/>
            <a:ext cx="15716488" cy="7743645"/>
          </a:xfrm>
          <a:custGeom>
            <a:avLst/>
            <a:gdLst/>
            <a:ahLst/>
            <a:cxnLst/>
            <a:rect r="r" b="b" t="t" l="l"/>
            <a:pathLst>
              <a:path h="7743645" w="15716488">
                <a:moveTo>
                  <a:pt x="0" y="0"/>
                </a:moveTo>
                <a:lnTo>
                  <a:pt x="15716488" y="0"/>
                </a:lnTo>
                <a:lnTo>
                  <a:pt x="15716488" y="7743645"/>
                </a:lnTo>
                <a:lnTo>
                  <a:pt x="0" y="77436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>
  <p:cSld>
    <p:bg>
      <p:bgPr>
        <a:solidFill>
          <a:srgbClr val="FD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543050" y="-558218"/>
            <a:ext cx="3086100" cy="11299900"/>
            <a:chOff x="0" y="0"/>
            <a:chExt cx="812800" cy="297610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2976105"/>
            </a:xfrm>
            <a:custGeom>
              <a:avLst/>
              <a:gdLst/>
              <a:ahLst/>
              <a:cxnLst/>
              <a:rect r="r" b="b" t="t" l="l"/>
              <a:pathLst>
                <a:path h="2976105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812800" cy="29951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2201387" y="1247122"/>
            <a:ext cx="15400813" cy="8492307"/>
            <a:chOff x="0" y="0"/>
            <a:chExt cx="4056181" cy="223665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056181" cy="2236657"/>
            </a:xfrm>
            <a:custGeom>
              <a:avLst/>
              <a:gdLst/>
              <a:ahLst/>
              <a:cxnLst/>
              <a:rect r="r" b="b" t="t" l="l"/>
              <a:pathLst>
                <a:path h="2236657" w="4056181">
                  <a:moveTo>
                    <a:pt x="0" y="0"/>
                  </a:moveTo>
                  <a:lnTo>
                    <a:pt x="4056181" y="0"/>
                  </a:lnTo>
                  <a:lnTo>
                    <a:pt x="4056181" y="2236657"/>
                  </a:lnTo>
                  <a:lnTo>
                    <a:pt x="0" y="2236657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19050"/>
              <a:ext cx="4056181" cy="22557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201387" y="46698"/>
            <a:ext cx="8334880" cy="10582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993"/>
              </a:lnSpc>
            </a:pPr>
            <a:r>
              <a:rPr lang="en-US" sz="5792" spc="567">
                <a:solidFill>
                  <a:srgbClr val="231F20"/>
                </a:solidFill>
                <a:latin typeface="Codec Pro ExtraBold"/>
              </a:rPr>
              <a:t>PROJECT SCOPE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508621" y="1870528"/>
            <a:ext cx="14786345" cy="153130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22"/>
              </a:lnSpc>
            </a:pPr>
            <a:r>
              <a:rPr lang="en-US" sz="3248">
                <a:solidFill>
                  <a:srgbClr val="FFFFFF"/>
                </a:solidFill>
                <a:latin typeface="Caladea"/>
              </a:rPr>
              <a:t> </a:t>
            </a:r>
          </a:p>
          <a:p>
            <a:pPr>
              <a:lnSpc>
                <a:spcPts val="4612"/>
              </a:lnSpc>
            </a:pPr>
            <a:r>
              <a:rPr lang="en-US" sz="3548">
                <a:solidFill>
                  <a:srgbClr val="FFFFFF"/>
                </a:solidFill>
                <a:latin typeface="Caladea"/>
              </a:rPr>
              <a:t>   1] Hosting of project.</a:t>
            </a:r>
          </a:p>
          <a:p>
            <a:pPr>
              <a:lnSpc>
                <a:spcPts val="4612"/>
              </a:lnSpc>
            </a:pPr>
          </a:p>
          <a:p>
            <a:pPr>
              <a:lnSpc>
                <a:spcPts val="4612"/>
              </a:lnSpc>
            </a:pPr>
            <a:r>
              <a:rPr lang="en-US" sz="3548">
                <a:solidFill>
                  <a:srgbClr val="FFFFFF"/>
                </a:solidFill>
                <a:latin typeface="Caladea"/>
              </a:rPr>
              <a:t>   2] E-mail Authentication.</a:t>
            </a:r>
          </a:p>
          <a:p>
            <a:pPr>
              <a:lnSpc>
                <a:spcPts val="4612"/>
              </a:lnSpc>
            </a:pPr>
          </a:p>
          <a:p>
            <a:pPr>
              <a:lnSpc>
                <a:spcPts val="4612"/>
              </a:lnSpc>
            </a:pPr>
            <a:r>
              <a:rPr lang="en-US" sz="3548">
                <a:solidFill>
                  <a:srgbClr val="FFFFFF"/>
                </a:solidFill>
                <a:latin typeface="Caladea"/>
              </a:rPr>
              <a:t>   3] Addition of other branches.</a:t>
            </a:r>
          </a:p>
          <a:p>
            <a:pPr>
              <a:lnSpc>
                <a:spcPts val="4612"/>
              </a:lnSpc>
            </a:pPr>
          </a:p>
          <a:p>
            <a:pPr>
              <a:lnSpc>
                <a:spcPts val="4612"/>
              </a:lnSpc>
            </a:pPr>
            <a:r>
              <a:rPr lang="en-US" sz="3548">
                <a:solidFill>
                  <a:srgbClr val="FFFFFF"/>
                </a:solidFill>
                <a:latin typeface="Caladea"/>
              </a:rPr>
              <a:t>   4] Special feature for first year students.</a:t>
            </a:r>
          </a:p>
          <a:p>
            <a:pPr>
              <a:lnSpc>
                <a:spcPts val="4612"/>
              </a:lnSpc>
            </a:pPr>
          </a:p>
          <a:p>
            <a:pPr>
              <a:lnSpc>
                <a:spcPts val="4222"/>
              </a:lnSpc>
            </a:pPr>
          </a:p>
          <a:p>
            <a:pPr>
              <a:lnSpc>
                <a:spcPts val="4222"/>
              </a:lnSpc>
            </a:pPr>
          </a:p>
          <a:p>
            <a:pPr>
              <a:lnSpc>
                <a:spcPts val="4222"/>
              </a:lnSpc>
              <a:spcBef>
                <a:spcPct val="0"/>
              </a:spcBef>
            </a:pPr>
          </a:p>
          <a:p>
            <a:pPr>
              <a:lnSpc>
                <a:spcPts val="4222"/>
              </a:lnSpc>
            </a:pPr>
          </a:p>
          <a:p>
            <a:pPr>
              <a:lnSpc>
                <a:spcPts val="4222"/>
              </a:lnSpc>
              <a:spcBef>
                <a:spcPct val="0"/>
              </a:spcBef>
            </a:pPr>
          </a:p>
          <a:p>
            <a:pPr>
              <a:lnSpc>
                <a:spcPts val="4222"/>
              </a:lnSpc>
              <a:spcBef>
                <a:spcPct val="0"/>
              </a:spcBef>
            </a:pPr>
          </a:p>
          <a:p>
            <a:pPr>
              <a:lnSpc>
                <a:spcPts val="4222"/>
              </a:lnSpc>
              <a:spcBef>
                <a:spcPct val="0"/>
              </a:spcBef>
            </a:pPr>
          </a:p>
          <a:p>
            <a:pPr>
              <a:lnSpc>
                <a:spcPts val="4222"/>
              </a:lnSpc>
              <a:spcBef>
                <a:spcPct val="0"/>
              </a:spcBef>
            </a:pPr>
          </a:p>
          <a:p>
            <a:pPr>
              <a:lnSpc>
                <a:spcPts val="4222"/>
              </a:lnSpc>
              <a:spcBef>
                <a:spcPct val="0"/>
              </a:spcBef>
            </a:pPr>
          </a:p>
          <a:p>
            <a:pPr>
              <a:lnSpc>
                <a:spcPts val="4222"/>
              </a:lnSpc>
              <a:spcBef>
                <a:spcPct val="0"/>
              </a:spcBef>
            </a:pPr>
          </a:p>
          <a:p>
            <a:pPr>
              <a:lnSpc>
                <a:spcPts val="4222"/>
              </a:lnSpc>
              <a:spcBef>
                <a:spcPct val="0"/>
              </a:spcBef>
            </a:pPr>
          </a:p>
          <a:p>
            <a:pPr>
              <a:lnSpc>
                <a:spcPts val="4222"/>
              </a:lnSpc>
              <a:spcBef>
                <a:spcPct val="0"/>
              </a:spcBef>
            </a:pPr>
          </a:p>
          <a:p>
            <a:pPr>
              <a:lnSpc>
                <a:spcPts val="4222"/>
              </a:lnSpc>
              <a:spcBef>
                <a:spcPct val="0"/>
              </a:spcBef>
            </a:pPr>
          </a:p>
          <a:p>
            <a:pPr>
              <a:lnSpc>
                <a:spcPts val="4222"/>
              </a:lnSpc>
              <a:spcBef>
                <a:spcPct val="0"/>
              </a:spcBef>
            </a:pPr>
          </a:p>
          <a:p>
            <a:pPr>
              <a:lnSpc>
                <a:spcPts val="4222"/>
              </a:lnSpc>
              <a:spcBef>
                <a:spcPct val="0"/>
              </a:spcBef>
            </a:pPr>
          </a:p>
          <a:p>
            <a:pPr>
              <a:lnSpc>
                <a:spcPts val="4222"/>
              </a:lnSpc>
              <a:spcBef>
                <a:spcPct val="0"/>
              </a:spcBef>
            </a:pPr>
          </a:p>
          <a:p>
            <a:pPr>
              <a:lnSpc>
                <a:spcPts val="4222"/>
              </a:lnSpc>
              <a:spcBef>
                <a:spcPct val="0"/>
              </a:spcBef>
            </a:pPr>
          </a:p>
          <a:p>
            <a:pPr>
              <a:lnSpc>
                <a:spcPts val="4222"/>
              </a:lnSpc>
              <a:spcBef>
                <a:spcPct val="0"/>
              </a:spcBef>
            </a:pPr>
          </a:p>
          <a:p>
            <a:pPr>
              <a:lnSpc>
                <a:spcPts val="4222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083612" y="1745532"/>
            <a:ext cx="1400485" cy="8313833"/>
            <a:chOff x="0" y="0"/>
            <a:chExt cx="368852" cy="218965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68852" cy="2189651"/>
            </a:xfrm>
            <a:custGeom>
              <a:avLst/>
              <a:gdLst/>
              <a:ahLst/>
              <a:cxnLst/>
              <a:rect r="r" b="b" t="t" l="l"/>
              <a:pathLst>
                <a:path h="2189651" w="368852">
                  <a:moveTo>
                    <a:pt x="0" y="0"/>
                  </a:moveTo>
                  <a:lnTo>
                    <a:pt x="368852" y="0"/>
                  </a:lnTo>
                  <a:lnTo>
                    <a:pt x="368852" y="2189651"/>
                  </a:lnTo>
                  <a:lnTo>
                    <a:pt x="0" y="2189651"/>
                  </a:lnTo>
                  <a:close/>
                </a:path>
              </a:pathLst>
            </a:custGeom>
            <a:solidFill>
              <a:srgbClr val="1C5739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368852" cy="22087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1543050" y="-558218"/>
            <a:ext cx="3086100" cy="11299900"/>
            <a:chOff x="0" y="0"/>
            <a:chExt cx="812800" cy="297610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2976105"/>
            </a:xfrm>
            <a:custGeom>
              <a:avLst/>
              <a:gdLst/>
              <a:ahLst/>
              <a:cxnLst/>
              <a:rect r="r" b="b" t="t" l="l"/>
              <a:pathLst>
                <a:path h="2976105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19050"/>
              <a:ext cx="812800" cy="29951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2193216" y="1415447"/>
            <a:ext cx="5408984" cy="7979428"/>
            <a:chOff x="0" y="0"/>
            <a:chExt cx="1424588" cy="210157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424588" cy="2101578"/>
            </a:xfrm>
            <a:custGeom>
              <a:avLst/>
              <a:gdLst/>
              <a:ahLst/>
              <a:cxnLst/>
              <a:rect r="r" b="b" t="t" l="l"/>
              <a:pathLst>
                <a:path h="2101578" w="1424588">
                  <a:moveTo>
                    <a:pt x="0" y="0"/>
                  </a:moveTo>
                  <a:lnTo>
                    <a:pt x="1424588" y="0"/>
                  </a:lnTo>
                  <a:lnTo>
                    <a:pt x="1424588" y="2101578"/>
                  </a:lnTo>
                  <a:lnTo>
                    <a:pt x="0" y="2101578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19050"/>
              <a:ext cx="1424588" cy="21206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5698915" y="8697813"/>
            <a:ext cx="3806571" cy="2083232"/>
          </a:xfrm>
          <a:custGeom>
            <a:avLst/>
            <a:gdLst/>
            <a:ahLst/>
            <a:cxnLst/>
            <a:rect r="r" b="b" t="t" l="l"/>
            <a:pathLst>
              <a:path h="2083232" w="3806571">
                <a:moveTo>
                  <a:pt x="0" y="0"/>
                </a:moveTo>
                <a:lnTo>
                  <a:pt x="3806570" y="0"/>
                </a:lnTo>
                <a:lnTo>
                  <a:pt x="3806570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9620322" y="2123210"/>
            <a:ext cx="6525816" cy="6944351"/>
          </a:xfrm>
          <a:custGeom>
            <a:avLst/>
            <a:gdLst/>
            <a:ahLst/>
            <a:cxnLst/>
            <a:rect r="r" b="b" t="t" l="l"/>
            <a:pathLst>
              <a:path h="6944351" w="6525816">
                <a:moveTo>
                  <a:pt x="0" y="0"/>
                </a:moveTo>
                <a:lnTo>
                  <a:pt x="6525816" y="0"/>
                </a:lnTo>
                <a:lnTo>
                  <a:pt x="6525816" y="6944351"/>
                </a:lnTo>
                <a:lnTo>
                  <a:pt x="0" y="694435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031" t="0" r="-3031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4981479" y="243125"/>
            <a:ext cx="5661991" cy="14393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858"/>
              </a:lnSpc>
            </a:pPr>
            <a:r>
              <a:rPr lang="en-US" sz="7868" spc="771">
                <a:solidFill>
                  <a:srgbClr val="231F20"/>
                </a:solidFill>
                <a:latin typeface="Codec Pro ExtraBold"/>
              </a:rPr>
              <a:t>Content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762723" y="2031694"/>
            <a:ext cx="5790503" cy="418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Open Sauce"/>
              </a:rPr>
              <a:t>Problem Statement 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762723" y="2799440"/>
            <a:ext cx="6076629" cy="418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Open Sauce"/>
              </a:rPr>
              <a:t>Introduction 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758135" y="4072634"/>
            <a:ext cx="5790503" cy="418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231F20"/>
                </a:solidFill>
                <a:latin typeface="Open Sauce"/>
              </a:rPr>
              <a:t>Objectives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3619661" y="4719783"/>
            <a:ext cx="6076629" cy="418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231F20"/>
                </a:solidFill>
                <a:latin typeface="Open Sauce"/>
              </a:rPr>
              <a:t>Technology 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3686756" y="5332038"/>
            <a:ext cx="5790503" cy="418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231F20"/>
                </a:solidFill>
                <a:latin typeface="Open Sauce"/>
              </a:rPr>
              <a:t>Data Flow 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3686756" y="5979187"/>
            <a:ext cx="6076629" cy="418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231F20"/>
                </a:solidFill>
                <a:latin typeface="Open Sauce"/>
              </a:rPr>
              <a:t>Specifications 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3758135" y="7139658"/>
            <a:ext cx="6076629" cy="418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231F20"/>
                </a:solidFill>
                <a:latin typeface="Open Sauce"/>
              </a:rPr>
              <a:t>Result 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3615072" y="7731158"/>
            <a:ext cx="6076629" cy="418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231F20"/>
                </a:solidFill>
                <a:latin typeface="Open Sauce"/>
              </a:rPr>
              <a:t>Conclusion 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3686756" y="9542748"/>
            <a:ext cx="6076629" cy="418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231F20"/>
                </a:solidFill>
                <a:latin typeface="Open Sauce"/>
              </a:rPr>
              <a:t>References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2469530" y="1982626"/>
            <a:ext cx="933450" cy="711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05"/>
              </a:lnSpc>
            </a:pPr>
            <a:r>
              <a:rPr lang="en-US" sz="4254" spc="348">
                <a:solidFill>
                  <a:srgbClr val="231F20"/>
                </a:solidFill>
                <a:latin typeface="Codec Pro ExtraBold Italics"/>
              </a:rPr>
              <a:t>01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3686756" y="3427539"/>
            <a:ext cx="5790503" cy="418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231F20"/>
                </a:solidFill>
                <a:latin typeface="Open Sauce"/>
              </a:rPr>
              <a:t>Literature Survey 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2460005" y="5913538"/>
            <a:ext cx="933450" cy="711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05"/>
              </a:lnSpc>
            </a:pPr>
            <a:r>
              <a:rPr lang="en-US" sz="4254" spc="348">
                <a:solidFill>
                  <a:srgbClr val="231F20"/>
                </a:solidFill>
                <a:latin typeface="Codec Pro ExtraBold Italics"/>
              </a:rPr>
              <a:t>07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2460005" y="6465988"/>
            <a:ext cx="933450" cy="711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05"/>
              </a:lnSpc>
            </a:pPr>
            <a:r>
              <a:rPr lang="en-US" sz="4254" spc="348">
                <a:solidFill>
                  <a:srgbClr val="231F20"/>
                </a:solidFill>
                <a:latin typeface="Codec Pro ExtraBold Italics"/>
              </a:rPr>
              <a:t>08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2460005" y="7111083"/>
            <a:ext cx="933450" cy="711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05"/>
              </a:lnSpc>
            </a:pPr>
            <a:r>
              <a:rPr lang="en-US" sz="4254" spc="348">
                <a:solidFill>
                  <a:srgbClr val="231F20"/>
                </a:solidFill>
                <a:latin typeface="Codec Pro ExtraBold Italics"/>
              </a:rPr>
              <a:t>09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2460005" y="7702583"/>
            <a:ext cx="933450" cy="711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05"/>
              </a:lnSpc>
            </a:pPr>
            <a:r>
              <a:rPr lang="en-US" sz="4254" spc="348">
                <a:solidFill>
                  <a:srgbClr val="231F20"/>
                </a:solidFill>
                <a:latin typeface="Codec Pro ExtraBold Italics"/>
              </a:rPr>
              <a:t>10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2460005" y="8308590"/>
            <a:ext cx="933450" cy="711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05"/>
              </a:lnSpc>
            </a:pPr>
            <a:r>
              <a:rPr lang="en-US" sz="4254" spc="348">
                <a:solidFill>
                  <a:srgbClr val="231F20"/>
                </a:solidFill>
                <a:latin typeface="Codec Pro ExtraBold Italics"/>
              </a:rPr>
              <a:t>11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2460005" y="8869077"/>
            <a:ext cx="933450" cy="711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05"/>
              </a:lnSpc>
            </a:pPr>
            <a:r>
              <a:rPr lang="en-US" sz="4254" spc="348">
                <a:solidFill>
                  <a:srgbClr val="231F20"/>
                </a:solidFill>
                <a:latin typeface="Codec Pro ExtraBold Italics"/>
              </a:rPr>
              <a:t>12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2469530" y="2604281"/>
            <a:ext cx="933450" cy="711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05"/>
              </a:lnSpc>
            </a:pPr>
            <a:r>
              <a:rPr lang="en-US" sz="4254" spc="348">
                <a:solidFill>
                  <a:srgbClr val="231F20"/>
                </a:solidFill>
                <a:latin typeface="Codec Pro ExtraBold Italics"/>
              </a:rPr>
              <a:t>02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2469530" y="3266640"/>
            <a:ext cx="933450" cy="711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05"/>
              </a:lnSpc>
            </a:pPr>
            <a:r>
              <a:rPr lang="en-US" sz="4254" spc="348">
                <a:solidFill>
                  <a:srgbClr val="231F20"/>
                </a:solidFill>
                <a:latin typeface="Codec Pro ExtraBold Italics"/>
              </a:rPr>
              <a:t>03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2469530" y="3911736"/>
            <a:ext cx="933450" cy="711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05"/>
              </a:lnSpc>
            </a:pPr>
            <a:r>
              <a:rPr lang="en-US" sz="4254" spc="348">
                <a:solidFill>
                  <a:srgbClr val="231F20"/>
                </a:solidFill>
                <a:latin typeface="Codec Pro ExtraBold Italics"/>
              </a:rPr>
              <a:t>04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2460005" y="4693391"/>
            <a:ext cx="933450" cy="711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05"/>
              </a:lnSpc>
            </a:pPr>
            <a:r>
              <a:rPr lang="en-US" sz="4254" spc="348">
                <a:solidFill>
                  <a:srgbClr val="231F20"/>
                </a:solidFill>
                <a:latin typeface="Codec Pro ExtraBold Italics"/>
              </a:rPr>
              <a:t>05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2469530" y="5268442"/>
            <a:ext cx="933450" cy="711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05"/>
              </a:lnSpc>
            </a:pPr>
            <a:r>
              <a:rPr lang="en-US" sz="4254" spc="348">
                <a:solidFill>
                  <a:srgbClr val="231F20"/>
                </a:solidFill>
                <a:latin typeface="Codec Pro ExtraBold Italics"/>
              </a:rPr>
              <a:t>06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3619661" y="8405379"/>
            <a:ext cx="6076629" cy="418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231F20"/>
                </a:solidFill>
                <a:latin typeface="Open Sauce"/>
              </a:rPr>
              <a:t>Limitations 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3619661" y="8976327"/>
            <a:ext cx="5790503" cy="418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231F20"/>
                </a:solidFill>
                <a:latin typeface="Open Sauce"/>
              </a:rPr>
              <a:t>Scope of Project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2469530" y="9350207"/>
            <a:ext cx="933450" cy="711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05"/>
              </a:lnSpc>
            </a:pPr>
            <a:r>
              <a:rPr lang="en-US" sz="4254" spc="348">
                <a:solidFill>
                  <a:srgbClr val="231F20"/>
                </a:solidFill>
                <a:latin typeface="Codec Pro ExtraBold Italics"/>
              </a:rPr>
              <a:t>13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3615072" y="6587208"/>
            <a:ext cx="6076629" cy="418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231F20"/>
                </a:solidFill>
                <a:latin typeface="Open Sauce"/>
              </a:rPr>
              <a:t>Centralized Database(LAN)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>
  <p:cSld>
    <p:bg>
      <p:bgPr>
        <a:solidFill>
          <a:srgbClr val="FD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543050" y="-558218"/>
            <a:ext cx="3086100" cy="11299900"/>
            <a:chOff x="0" y="0"/>
            <a:chExt cx="812800" cy="297610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2976105"/>
            </a:xfrm>
            <a:custGeom>
              <a:avLst/>
              <a:gdLst/>
              <a:ahLst/>
              <a:cxnLst/>
              <a:rect r="r" b="b" t="t" l="l"/>
              <a:pathLst>
                <a:path h="2976105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812800" cy="29951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2201387" y="1247122"/>
            <a:ext cx="15400813" cy="8492307"/>
            <a:chOff x="0" y="0"/>
            <a:chExt cx="4056181" cy="223665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056181" cy="2236657"/>
            </a:xfrm>
            <a:custGeom>
              <a:avLst/>
              <a:gdLst/>
              <a:ahLst/>
              <a:cxnLst/>
              <a:rect r="r" b="b" t="t" l="l"/>
              <a:pathLst>
                <a:path h="2236657" w="4056181">
                  <a:moveTo>
                    <a:pt x="0" y="0"/>
                  </a:moveTo>
                  <a:lnTo>
                    <a:pt x="4056181" y="0"/>
                  </a:lnTo>
                  <a:lnTo>
                    <a:pt x="4056181" y="2236657"/>
                  </a:lnTo>
                  <a:lnTo>
                    <a:pt x="0" y="2236657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19050"/>
              <a:ext cx="4056181" cy="22557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201387" y="-19977"/>
            <a:ext cx="8467578" cy="14393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858"/>
              </a:lnSpc>
            </a:pPr>
            <a:r>
              <a:rPr lang="en-US" sz="7868" spc="771">
                <a:solidFill>
                  <a:srgbClr val="231F20"/>
                </a:solidFill>
                <a:latin typeface="Codec Pro ExtraBold"/>
              </a:rPr>
              <a:t>References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472955" y="1829314"/>
            <a:ext cx="14786345" cy="69310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22"/>
              </a:lnSpc>
            </a:pPr>
            <a:r>
              <a:rPr lang="en-US" sz="3248">
                <a:solidFill>
                  <a:srgbClr val="FFFFFF"/>
                </a:solidFill>
                <a:latin typeface="Caladea"/>
              </a:rPr>
              <a:t>[1] Susamma  Barua,  Teachers  Assistant: A Web-based Application  using Java Sever  Pages  and Java Database Connectivity, 2000.</a:t>
            </a:r>
          </a:p>
          <a:p>
            <a:pPr>
              <a:lnSpc>
                <a:spcPts val="4222"/>
              </a:lnSpc>
            </a:pPr>
          </a:p>
          <a:p>
            <a:pPr>
              <a:lnSpc>
                <a:spcPts val="4222"/>
              </a:lnSpc>
            </a:pPr>
            <a:r>
              <a:rPr lang="en-US" sz="3248">
                <a:solidFill>
                  <a:srgbClr val="FFFFFF"/>
                </a:solidFill>
                <a:latin typeface="Caladea"/>
              </a:rPr>
              <a:t>[2] Waltz,  D.L,"An  English  Language  Questioin  Answering  System  for  a  Large  Relational Database", Communication of th ACM, 21. </a:t>
            </a:r>
          </a:p>
          <a:p>
            <a:pPr>
              <a:lnSpc>
                <a:spcPts val="4222"/>
              </a:lnSpc>
            </a:pPr>
          </a:p>
          <a:p>
            <a:pPr>
              <a:lnSpc>
                <a:spcPts val="4222"/>
              </a:lnSpc>
            </a:pPr>
            <a:r>
              <a:rPr lang="en-US" sz="3248">
                <a:solidFill>
                  <a:srgbClr val="FFFFFF"/>
                </a:solidFill>
                <a:latin typeface="Caladea"/>
              </a:rPr>
              <a:t>[3] The Apache Software Foundation. The Number One HTTP Server an the Internet .http: //httpd. apache. org/. [10] LIU  Bu-xing.  JSP  dynamic  design  of  garbage  characters  in  Chinese  solution  [J].  Power Vocational and Technical Jour-nals, 2009</a:t>
            </a:r>
          </a:p>
          <a:p>
            <a:pPr>
              <a:lnSpc>
                <a:spcPts val="4222"/>
              </a:lnSpc>
            </a:pPr>
          </a:p>
          <a:p>
            <a:pPr>
              <a:lnSpc>
                <a:spcPts val="4222"/>
              </a:lnSpc>
            </a:pPr>
            <a:r>
              <a:rPr lang="en-US" sz="3248">
                <a:solidFill>
                  <a:srgbClr val="FFFFFF"/>
                </a:solidFill>
                <a:latin typeface="Caladea"/>
              </a:rPr>
              <a:t>[4]Budi .K. (2015), “The Servlet API”,Servlet &amp; JSP: A Tutorial, Second Editionthis  book helped to clear the topic related to servlet API’s which supports session management </a:t>
            </a:r>
          </a:p>
          <a:p>
            <a:pPr>
              <a:lnSpc>
                <a:spcPts val="4222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684427" y="0"/>
            <a:ext cx="8603573" cy="10287000"/>
            <a:chOff x="0" y="0"/>
            <a:chExt cx="8603361" cy="1028674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-2794" y="-127"/>
              <a:ext cx="8606155" cy="10286873"/>
            </a:xfrm>
            <a:custGeom>
              <a:avLst/>
              <a:gdLst/>
              <a:ahLst/>
              <a:cxnLst/>
              <a:rect r="r" b="b" t="t" l="l"/>
              <a:pathLst>
                <a:path h="10286873" w="8606155">
                  <a:moveTo>
                    <a:pt x="8606155" y="10251440"/>
                  </a:moveTo>
                  <a:cubicBezTo>
                    <a:pt x="8606155" y="10284587"/>
                    <a:pt x="8595487" y="10286873"/>
                    <a:pt x="8567674" y="10286873"/>
                  </a:cubicBezTo>
                  <a:cubicBezTo>
                    <a:pt x="5713095" y="10286238"/>
                    <a:pt x="2858643" y="10286238"/>
                    <a:pt x="4064" y="10286238"/>
                  </a:cubicBezTo>
                  <a:cubicBezTo>
                    <a:pt x="0" y="10272395"/>
                    <a:pt x="6350" y="10259822"/>
                    <a:pt x="9271" y="10246995"/>
                  </a:cubicBezTo>
                  <a:cubicBezTo>
                    <a:pt x="134747" y="9685401"/>
                    <a:pt x="260350" y="9123934"/>
                    <a:pt x="386207" y="8562467"/>
                  </a:cubicBezTo>
                  <a:cubicBezTo>
                    <a:pt x="565658" y="7761986"/>
                    <a:pt x="745490" y="6961632"/>
                    <a:pt x="924814" y="6161151"/>
                  </a:cubicBezTo>
                  <a:cubicBezTo>
                    <a:pt x="1146302" y="5172583"/>
                    <a:pt x="1367282" y="4184015"/>
                    <a:pt x="1588643" y="3195574"/>
                  </a:cubicBezTo>
                  <a:cubicBezTo>
                    <a:pt x="1813560" y="2191385"/>
                    <a:pt x="2038604" y="1187323"/>
                    <a:pt x="2264156" y="183261"/>
                  </a:cubicBezTo>
                  <a:cubicBezTo>
                    <a:pt x="2277872" y="122174"/>
                    <a:pt x="2286635" y="59690"/>
                    <a:pt x="2308860" y="635"/>
                  </a:cubicBezTo>
                  <a:cubicBezTo>
                    <a:pt x="4395216" y="635"/>
                    <a:pt x="6481572" y="635"/>
                    <a:pt x="8567928" y="0"/>
                  </a:cubicBezTo>
                  <a:cubicBezTo>
                    <a:pt x="8596249" y="0"/>
                    <a:pt x="8605901" y="3429"/>
                    <a:pt x="8605901" y="35814"/>
                  </a:cubicBezTo>
                  <a:cubicBezTo>
                    <a:pt x="8605139" y="3441065"/>
                    <a:pt x="8605139" y="6846316"/>
                    <a:pt x="8606155" y="10251440"/>
                  </a:cubicBezTo>
                  <a:close/>
                </a:path>
              </a:pathLst>
            </a:custGeom>
            <a:blipFill>
              <a:blip r:embed="rId3"/>
              <a:stretch>
                <a:fillRect l="-52878" t="0" r="-52878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826432">
            <a:off x="-18353104" y="-3567159"/>
            <a:ext cx="21026341" cy="12831921"/>
            <a:chOff x="0" y="0"/>
            <a:chExt cx="5537802" cy="337960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537802" cy="3379601"/>
            </a:xfrm>
            <a:custGeom>
              <a:avLst/>
              <a:gdLst/>
              <a:ahLst/>
              <a:cxnLst/>
              <a:rect r="r" b="b" t="t" l="l"/>
              <a:pathLst>
                <a:path h="3379601" w="5537802">
                  <a:moveTo>
                    <a:pt x="0" y="0"/>
                  </a:moveTo>
                  <a:lnTo>
                    <a:pt x="5537802" y="0"/>
                  </a:lnTo>
                  <a:lnTo>
                    <a:pt x="5537802" y="3379601"/>
                  </a:lnTo>
                  <a:lnTo>
                    <a:pt x="0" y="3379601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19050"/>
              <a:ext cx="5537802" cy="33986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773821">
            <a:off x="10036024" y="4365564"/>
            <a:ext cx="313833" cy="8482349"/>
            <a:chOff x="0" y="0"/>
            <a:chExt cx="82656" cy="223403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2656" cy="2234034"/>
            </a:xfrm>
            <a:custGeom>
              <a:avLst/>
              <a:gdLst/>
              <a:ahLst/>
              <a:cxnLst/>
              <a:rect r="r" b="b" t="t" l="l"/>
              <a:pathLst>
                <a:path h="2234034" w="82656">
                  <a:moveTo>
                    <a:pt x="0" y="0"/>
                  </a:moveTo>
                  <a:lnTo>
                    <a:pt x="82656" y="0"/>
                  </a:lnTo>
                  <a:lnTo>
                    <a:pt x="82656" y="2234034"/>
                  </a:lnTo>
                  <a:lnTo>
                    <a:pt x="0" y="2234034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19050"/>
              <a:ext cx="82656" cy="22530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773821">
            <a:off x="3741572" y="-4834013"/>
            <a:ext cx="313833" cy="8482349"/>
            <a:chOff x="0" y="0"/>
            <a:chExt cx="82656" cy="223403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2656" cy="2234034"/>
            </a:xfrm>
            <a:custGeom>
              <a:avLst/>
              <a:gdLst/>
              <a:ahLst/>
              <a:cxnLst/>
              <a:rect r="r" b="b" t="t" l="l"/>
              <a:pathLst>
                <a:path h="2234034" w="82656">
                  <a:moveTo>
                    <a:pt x="0" y="0"/>
                  </a:moveTo>
                  <a:lnTo>
                    <a:pt x="82656" y="0"/>
                  </a:lnTo>
                  <a:lnTo>
                    <a:pt x="82656" y="2234034"/>
                  </a:lnTo>
                  <a:lnTo>
                    <a:pt x="0" y="2234034"/>
                  </a:lnTo>
                  <a:close/>
                </a:path>
              </a:pathLst>
            </a:custGeom>
            <a:solidFill>
              <a:srgbClr val="397D5A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19050"/>
              <a:ext cx="82656" cy="22530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4562882" y="2066575"/>
            <a:ext cx="2443783" cy="2100441"/>
          </a:xfrm>
          <a:custGeom>
            <a:avLst/>
            <a:gdLst/>
            <a:ahLst/>
            <a:cxnLst/>
            <a:rect r="r" b="b" t="t" l="l"/>
            <a:pathLst>
              <a:path h="2100441" w="2443783">
                <a:moveTo>
                  <a:pt x="0" y="0"/>
                </a:moveTo>
                <a:lnTo>
                  <a:pt x="2443783" y="0"/>
                </a:lnTo>
                <a:lnTo>
                  <a:pt x="2443783" y="2100442"/>
                </a:lnTo>
                <a:lnTo>
                  <a:pt x="0" y="210044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3066843" y="5008988"/>
            <a:ext cx="5435861" cy="21540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788"/>
              </a:lnSpc>
            </a:pPr>
            <a:r>
              <a:rPr lang="en-US" sz="8374" spc="904">
                <a:solidFill>
                  <a:srgbClr val="231F20"/>
                </a:solidFill>
                <a:latin typeface="Codec Pro ExtraBold"/>
              </a:rPr>
              <a:t>THANK YOU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337937" y="1270728"/>
            <a:ext cx="7806063" cy="8702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862"/>
              </a:lnSpc>
              <a:spcBef>
                <a:spcPct val="0"/>
              </a:spcBef>
            </a:pPr>
            <a:r>
              <a:rPr lang="en-US" sz="5921" spc="207">
                <a:solidFill>
                  <a:srgbClr val="040506"/>
                </a:solidFill>
                <a:latin typeface="Codec Pro ExtraBold"/>
              </a:rPr>
              <a:t>Problem Statement 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-10800000">
            <a:off x="0" y="0"/>
            <a:ext cx="8744064" cy="2511931"/>
          </a:xfrm>
          <a:custGeom>
            <a:avLst/>
            <a:gdLst/>
            <a:ahLst/>
            <a:cxnLst/>
            <a:rect r="r" b="b" t="t" l="l"/>
            <a:pathLst>
              <a:path h="2511931" w="8744064">
                <a:moveTo>
                  <a:pt x="0" y="0"/>
                </a:moveTo>
                <a:lnTo>
                  <a:pt x="8744064" y="0"/>
                </a:lnTo>
                <a:lnTo>
                  <a:pt x="8744064" y="2511931"/>
                </a:lnTo>
                <a:lnTo>
                  <a:pt x="0" y="25119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73588" y="3021679"/>
            <a:ext cx="12871951" cy="110239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03438" indent="-301719" lvl="1">
              <a:lnSpc>
                <a:spcPts val="3857"/>
              </a:lnSpc>
              <a:buFont typeface="Arial"/>
              <a:buChar char="•"/>
            </a:pPr>
            <a:r>
              <a:rPr lang="en-US" sz="2794" spc="273">
                <a:solidFill>
                  <a:srgbClr val="000000"/>
                </a:solidFill>
                <a:latin typeface="Caladea"/>
              </a:rPr>
              <a:t>Effective mentorship plays a</a:t>
            </a:r>
            <a:r>
              <a:rPr lang="en-US" sz="2794" spc="273">
                <a:solidFill>
                  <a:srgbClr val="000000"/>
                </a:solidFill>
                <a:latin typeface="Caladea Bold"/>
              </a:rPr>
              <a:t> crucial role</a:t>
            </a:r>
            <a:r>
              <a:rPr lang="en-US" sz="2794" spc="273">
                <a:solidFill>
                  <a:srgbClr val="000000"/>
                </a:solidFill>
                <a:latin typeface="Caladea"/>
              </a:rPr>
              <a:t> in shaping students' academic journey and personal growth</a:t>
            </a:r>
          </a:p>
          <a:p>
            <a:pPr>
              <a:lnSpc>
                <a:spcPts val="3857"/>
              </a:lnSpc>
            </a:pPr>
          </a:p>
          <a:p>
            <a:pPr marL="603438" indent="-301719" lvl="1">
              <a:lnSpc>
                <a:spcPts val="3857"/>
              </a:lnSpc>
              <a:buFont typeface="Arial"/>
              <a:buChar char="•"/>
            </a:pPr>
            <a:r>
              <a:rPr lang="en-US" sz="2794" spc="273">
                <a:solidFill>
                  <a:srgbClr val="000000"/>
                </a:solidFill>
                <a:latin typeface="Caladea"/>
              </a:rPr>
              <a:t>A</a:t>
            </a:r>
            <a:r>
              <a:rPr lang="en-US" sz="2794" spc="273">
                <a:solidFill>
                  <a:srgbClr val="000000"/>
                </a:solidFill>
                <a:latin typeface="Caladea"/>
              </a:rPr>
              <a:t>im to enhance the process through the implementation of an Online Student Mentor Management System. </a:t>
            </a:r>
          </a:p>
          <a:p>
            <a:pPr>
              <a:lnSpc>
                <a:spcPts val="3857"/>
              </a:lnSpc>
            </a:pPr>
          </a:p>
          <a:p>
            <a:pPr marL="603438" indent="-301719" lvl="1">
              <a:lnSpc>
                <a:spcPts val="3857"/>
              </a:lnSpc>
              <a:buFont typeface="Arial"/>
              <a:buChar char="•"/>
            </a:pPr>
            <a:r>
              <a:rPr lang="en-US" sz="2794" spc="273">
                <a:solidFill>
                  <a:srgbClr val="000000"/>
                </a:solidFill>
                <a:latin typeface="Caladea"/>
              </a:rPr>
              <a:t>College employs a manual and fragmented approach to mentor-student interactions,</a:t>
            </a:r>
            <a:r>
              <a:rPr lang="en-US" sz="2794" spc="273">
                <a:solidFill>
                  <a:srgbClr val="000000"/>
                </a:solidFill>
                <a:latin typeface="Caladea Bold"/>
              </a:rPr>
              <a:t>  leading  to miscommunication</a:t>
            </a:r>
            <a:r>
              <a:rPr lang="en-US" sz="2794" spc="273">
                <a:solidFill>
                  <a:srgbClr val="000000"/>
                </a:solidFill>
                <a:latin typeface="Caladea"/>
              </a:rPr>
              <a:t>, missed opportunities, and a lack of comprehensive tracking.</a:t>
            </a:r>
          </a:p>
          <a:p>
            <a:pPr>
              <a:lnSpc>
                <a:spcPts val="3857"/>
              </a:lnSpc>
            </a:pPr>
          </a:p>
          <a:p>
            <a:pPr marL="603438" indent="-301719" lvl="1">
              <a:lnSpc>
                <a:spcPts val="3857"/>
              </a:lnSpc>
              <a:buFont typeface="Arial"/>
              <a:buChar char="•"/>
            </a:pPr>
            <a:r>
              <a:rPr lang="en-US" sz="2794" spc="273">
                <a:solidFill>
                  <a:srgbClr val="000000"/>
                </a:solidFill>
                <a:latin typeface="Caladea"/>
              </a:rPr>
              <a:t>A</a:t>
            </a:r>
            <a:r>
              <a:rPr lang="en-US" sz="2794" spc="273">
                <a:solidFill>
                  <a:srgbClr val="000000"/>
                </a:solidFill>
                <a:latin typeface="Caladea"/>
              </a:rPr>
              <a:t>ddressing  challenges  to develop a </a:t>
            </a:r>
            <a:r>
              <a:rPr lang="en-US" sz="2794" spc="273">
                <a:solidFill>
                  <a:srgbClr val="000000"/>
                </a:solidFill>
                <a:latin typeface="Caladea Bold"/>
              </a:rPr>
              <a:t>centralized digital platform</a:t>
            </a:r>
            <a:r>
              <a:rPr lang="en-US" sz="2794" spc="273">
                <a:solidFill>
                  <a:srgbClr val="000000"/>
                </a:solidFill>
                <a:latin typeface="Caladea"/>
              </a:rPr>
              <a:t> that facilitates seamless communication, efficient scheduling, and comprehensive monitoring of student's activities. </a:t>
            </a:r>
          </a:p>
          <a:p>
            <a:pPr>
              <a:lnSpc>
                <a:spcPts val="3029"/>
              </a:lnSpc>
              <a:spcBef>
                <a:spcPct val="0"/>
              </a:spcBef>
            </a:pPr>
          </a:p>
          <a:p>
            <a:pPr>
              <a:lnSpc>
                <a:spcPts val="3029"/>
              </a:lnSpc>
              <a:spcBef>
                <a:spcPct val="0"/>
              </a:spcBef>
            </a:pPr>
          </a:p>
          <a:p>
            <a:pPr>
              <a:lnSpc>
                <a:spcPts val="3029"/>
              </a:lnSpc>
              <a:spcBef>
                <a:spcPct val="0"/>
              </a:spcBef>
            </a:pPr>
          </a:p>
          <a:p>
            <a:pPr>
              <a:lnSpc>
                <a:spcPts val="2615"/>
              </a:lnSpc>
              <a:spcBef>
                <a:spcPct val="0"/>
              </a:spcBef>
            </a:pPr>
          </a:p>
          <a:p>
            <a:pPr algn="ctr">
              <a:lnSpc>
                <a:spcPts val="2615"/>
              </a:lnSpc>
              <a:spcBef>
                <a:spcPct val="0"/>
              </a:spcBef>
            </a:pPr>
          </a:p>
          <a:p>
            <a:pPr algn="ctr">
              <a:lnSpc>
                <a:spcPts val="2615"/>
              </a:lnSpc>
              <a:spcBef>
                <a:spcPct val="0"/>
              </a:spcBef>
            </a:pPr>
          </a:p>
          <a:p>
            <a:pPr algn="ctr">
              <a:lnSpc>
                <a:spcPts val="2615"/>
              </a:lnSpc>
              <a:spcBef>
                <a:spcPct val="0"/>
              </a:spcBef>
            </a:pPr>
          </a:p>
          <a:p>
            <a:pPr algn="ctr">
              <a:lnSpc>
                <a:spcPts val="2615"/>
              </a:lnSpc>
              <a:spcBef>
                <a:spcPct val="0"/>
              </a:spcBef>
            </a:pPr>
          </a:p>
          <a:p>
            <a:pPr algn="ctr">
              <a:lnSpc>
                <a:spcPts val="2615"/>
              </a:lnSpc>
              <a:spcBef>
                <a:spcPct val="0"/>
              </a:spcBef>
            </a:pPr>
          </a:p>
          <a:p>
            <a:pPr algn="ctr">
              <a:lnSpc>
                <a:spcPts val="2615"/>
              </a:lnSpc>
              <a:spcBef>
                <a:spcPct val="0"/>
              </a:spcBef>
            </a:pPr>
          </a:p>
          <a:p>
            <a:pPr algn="ctr">
              <a:lnSpc>
                <a:spcPts val="2615"/>
              </a:lnSpc>
              <a:spcBef>
                <a:spcPct val="0"/>
              </a:spcBef>
            </a:pPr>
          </a:p>
          <a:p>
            <a:pPr algn="ctr">
              <a:lnSpc>
                <a:spcPts val="2615"/>
              </a:lnSpc>
              <a:spcBef>
                <a:spcPct val="0"/>
              </a:spcBef>
            </a:pPr>
          </a:p>
          <a:p>
            <a:pPr algn="ctr">
              <a:lnSpc>
                <a:spcPts val="2615"/>
              </a:lnSpc>
              <a:spcBef>
                <a:spcPct val="0"/>
              </a:spcBef>
            </a:pPr>
          </a:p>
          <a:p>
            <a:pPr algn="ctr">
              <a:lnSpc>
                <a:spcPts val="2615"/>
              </a:lnSpc>
              <a:spcBef>
                <a:spcPct val="0"/>
              </a:spcBef>
            </a:pP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3245540" y="2062049"/>
            <a:ext cx="4476421" cy="6900071"/>
          </a:xfrm>
          <a:custGeom>
            <a:avLst/>
            <a:gdLst/>
            <a:ahLst/>
            <a:cxnLst/>
            <a:rect r="r" b="b" t="t" l="l"/>
            <a:pathLst>
              <a:path h="6900071" w="4476421">
                <a:moveTo>
                  <a:pt x="0" y="0"/>
                </a:moveTo>
                <a:lnTo>
                  <a:pt x="4476420" y="0"/>
                </a:lnTo>
                <a:lnTo>
                  <a:pt x="4476420" y="6900071"/>
                </a:lnTo>
                <a:lnTo>
                  <a:pt x="0" y="690007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516068" y="685800"/>
            <a:ext cx="12978593" cy="19745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776"/>
              </a:lnSpc>
            </a:pPr>
            <a:r>
              <a:rPr lang="en-US" sz="10707" spc="1049">
                <a:solidFill>
                  <a:srgbClr val="000000"/>
                </a:solidFill>
                <a:latin typeface="Codec Pro ExtraBold"/>
              </a:rPr>
              <a:t>INTRODUCTION</a:t>
            </a:r>
          </a:p>
        </p:txBody>
      </p:sp>
      <p:sp>
        <p:nvSpPr>
          <p:cNvPr name="Freeform 3" id="3"/>
          <p:cNvSpPr/>
          <p:nvPr/>
        </p:nvSpPr>
        <p:spPr>
          <a:xfrm flipH="true" flipV="true" rot="0">
            <a:off x="-3801253" y="0"/>
            <a:ext cx="7602505" cy="6745495"/>
          </a:xfrm>
          <a:custGeom>
            <a:avLst/>
            <a:gdLst/>
            <a:ahLst/>
            <a:cxnLst/>
            <a:rect r="r" b="b" t="t" l="l"/>
            <a:pathLst>
              <a:path h="6745495" w="7602505">
                <a:moveTo>
                  <a:pt x="7602506" y="6745495"/>
                </a:moveTo>
                <a:lnTo>
                  <a:pt x="0" y="6745495"/>
                </a:lnTo>
                <a:lnTo>
                  <a:pt x="0" y="0"/>
                </a:lnTo>
                <a:lnTo>
                  <a:pt x="7602506" y="0"/>
                </a:lnTo>
                <a:lnTo>
                  <a:pt x="7602506" y="674549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708024" y="3055815"/>
            <a:ext cx="13786637" cy="114167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60259" indent="-280129" lvl="1">
              <a:lnSpc>
                <a:spcPts val="3581"/>
              </a:lnSpc>
              <a:buFont typeface="Arial"/>
              <a:buChar char="•"/>
            </a:pPr>
            <a:r>
              <a:rPr lang="en-US" sz="2594" spc="254">
                <a:solidFill>
                  <a:srgbClr val="000000"/>
                </a:solidFill>
                <a:latin typeface="Caladea"/>
              </a:rPr>
              <a:t>System is developed using </a:t>
            </a:r>
            <a:r>
              <a:rPr lang="en-US" sz="2594" spc="254">
                <a:solidFill>
                  <a:srgbClr val="000000"/>
                </a:solidFill>
                <a:latin typeface="Caladea Bold"/>
              </a:rPr>
              <a:t>JSP and Servlet technologies</a:t>
            </a:r>
            <a:r>
              <a:rPr lang="en-US" sz="2594" spc="254">
                <a:solidFill>
                  <a:srgbClr val="000000"/>
                </a:solidFill>
                <a:latin typeface="Caladea"/>
              </a:rPr>
              <a:t>.</a:t>
            </a:r>
          </a:p>
          <a:p>
            <a:pPr>
              <a:lnSpc>
                <a:spcPts val="3581"/>
              </a:lnSpc>
            </a:pPr>
          </a:p>
          <a:p>
            <a:pPr marL="560259" indent="-280129" lvl="1">
              <a:lnSpc>
                <a:spcPts val="3581"/>
              </a:lnSpc>
              <a:buFont typeface="Arial"/>
              <a:buChar char="•"/>
            </a:pPr>
            <a:r>
              <a:rPr lang="en-US" sz="2594" spc="254">
                <a:solidFill>
                  <a:srgbClr val="000000"/>
                </a:solidFill>
                <a:latin typeface="Caladea"/>
              </a:rPr>
              <a:t> </a:t>
            </a:r>
            <a:r>
              <a:rPr lang="en-US" sz="2594" spc="254">
                <a:solidFill>
                  <a:srgbClr val="000000"/>
                </a:solidFill>
                <a:latin typeface="Caladea Bold"/>
              </a:rPr>
              <a:t>Aims to replace the conventional manual mentor management systems</a:t>
            </a:r>
            <a:r>
              <a:rPr lang="en-US" sz="2594" spc="254">
                <a:solidFill>
                  <a:srgbClr val="000000"/>
                </a:solidFill>
                <a:latin typeface="Caladea"/>
              </a:rPr>
              <a:t>, Unlike traditional methods, our Mentor Management System offers real-time monitoring of mentorship activities.</a:t>
            </a:r>
          </a:p>
          <a:p>
            <a:pPr>
              <a:lnSpc>
                <a:spcPts val="3581"/>
              </a:lnSpc>
            </a:pPr>
          </a:p>
          <a:p>
            <a:pPr marL="560259" indent="-280129" lvl="1">
              <a:lnSpc>
                <a:spcPts val="3581"/>
              </a:lnSpc>
              <a:buFont typeface="Arial"/>
              <a:buChar char="•"/>
            </a:pPr>
            <a:r>
              <a:rPr lang="en-US" sz="2594" spc="254">
                <a:solidFill>
                  <a:srgbClr val="000000"/>
                </a:solidFill>
                <a:latin typeface="Caladea"/>
              </a:rPr>
              <a:t> Mentors can track </a:t>
            </a:r>
            <a:r>
              <a:rPr lang="en-US" sz="2594" spc="254">
                <a:solidFill>
                  <a:srgbClr val="000000"/>
                </a:solidFill>
                <a:latin typeface="Caladea Bold"/>
              </a:rPr>
              <a:t>mentee progress, provide timely feedback, and address</a:t>
            </a:r>
            <a:r>
              <a:rPr lang="en-US" sz="2594" spc="254">
                <a:solidFill>
                  <a:srgbClr val="000000"/>
                </a:solidFill>
                <a:latin typeface="Caladea"/>
              </a:rPr>
              <a:t> challenges promptly.</a:t>
            </a:r>
          </a:p>
          <a:p>
            <a:pPr>
              <a:lnSpc>
                <a:spcPts val="3581"/>
              </a:lnSpc>
            </a:pPr>
          </a:p>
          <a:p>
            <a:pPr marL="560259" indent="-280129" lvl="1">
              <a:lnSpc>
                <a:spcPts val="3581"/>
              </a:lnSpc>
              <a:buFont typeface="Arial"/>
              <a:buChar char="•"/>
            </a:pPr>
            <a:r>
              <a:rPr lang="en-US" sz="2594" spc="254">
                <a:solidFill>
                  <a:srgbClr val="000000"/>
                </a:solidFill>
                <a:latin typeface="Caladea"/>
              </a:rPr>
              <a:t> System safeguards </a:t>
            </a:r>
            <a:r>
              <a:rPr lang="en-US" sz="2594" spc="254">
                <a:solidFill>
                  <a:srgbClr val="000000"/>
                </a:solidFill>
                <a:latin typeface="Caladea Bold"/>
              </a:rPr>
              <a:t>sensitive information</a:t>
            </a:r>
            <a:r>
              <a:rPr lang="en-US" sz="2594" spc="254">
                <a:solidFill>
                  <a:srgbClr val="000000"/>
                </a:solidFill>
                <a:latin typeface="Caladea"/>
              </a:rPr>
              <a:t>, fostering trust and </a:t>
            </a:r>
            <a:r>
              <a:rPr lang="en-US" sz="2594" spc="254">
                <a:solidFill>
                  <a:srgbClr val="000000"/>
                </a:solidFill>
                <a:latin typeface="Caladea"/>
              </a:rPr>
              <a:t>compliance with data protection regulations.</a:t>
            </a:r>
          </a:p>
          <a:p>
            <a:pPr>
              <a:lnSpc>
                <a:spcPts val="3581"/>
              </a:lnSpc>
            </a:pPr>
          </a:p>
          <a:p>
            <a:pPr marL="560259" indent="-280129" lvl="1">
              <a:lnSpc>
                <a:spcPts val="3581"/>
              </a:lnSpc>
              <a:buFont typeface="Arial"/>
              <a:buChar char="•"/>
            </a:pPr>
            <a:r>
              <a:rPr lang="en-US" sz="2594" spc="254">
                <a:solidFill>
                  <a:srgbClr val="000000"/>
                </a:solidFill>
                <a:latin typeface="Caladea"/>
              </a:rPr>
              <a:t>This shift toward a </a:t>
            </a:r>
            <a:r>
              <a:rPr lang="en-US" sz="2594" spc="254">
                <a:solidFill>
                  <a:srgbClr val="000000"/>
                </a:solidFill>
                <a:latin typeface="Caladea Bold"/>
              </a:rPr>
              <a:t>cost-effective digital solution</a:t>
            </a:r>
            <a:r>
              <a:rPr lang="en-US" sz="2594" spc="254">
                <a:solidFill>
                  <a:srgbClr val="000000"/>
                </a:solidFill>
                <a:latin typeface="Caladea"/>
              </a:rPr>
              <a:t> can significantly</a:t>
            </a:r>
            <a:r>
              <a:rPr lang="en-US" sz="2594" spc="254">
                <a:solidFill>
                  <a:srgbClr val="000000"/>
                </a:solidFill>
                <a:latin typeface="Caladea Bold"/>
              </a:rPr>
              <a:t> reduce paperwork</a:t>
            </a:r>
            <a:r>
              <a:rPr lang="en-US" sz="2594" spc="254">
                <a:solidFill>
                  <a:srgbClr val="000000"/>
                </a:solidFill>
                <a:latin typeface="Caladea"/>
              </a:rPr>
              <a:t>, administrative burden, and associated costs.</a:t>
            </a:r>
          </a:p>
          <a:p>
            <a:pPr>
              <a:lnSpc>
                <a:spcPts val="3581"/>
              </a:lnSpc>
            </a:pPr>
          </a:p>
          <a:p>
            <a:pPr>
              <a:lnSpc>
                <a:spcPts val="3029"/>
              </a:lnSpc>
              <a:spcBef>
                <a:spcPct val="0"/>
              </a:spcBef>
            </a:pPr>
          </a:p>
          <a:p>
            <a:pPr>
              <a:lnSpc>
                <a:spcPts val="3029"/>
              </a:lnSpc>
              <a:spcBef>
                <a:spcPct val="0"/>
              </a:spcBef>
            </a:pPr>
          </a:p>
          <a:p>
            <a:pPr>
              <a:lnSpc>
                <a:spcPts val="3029"/>
              </a:lnSpc>
              <a:spcBef>
                <a:spcPct val="0"/>
              </a:spcBef>
            </a:pPr>
          </a:p>
          <a:p>
            <a:pPr>
              <a:lnSpc>
                <a:spcPts val="2615"/>
              </a:lnSpc>
              <a:spcBef>
                <a:spcPct val="0"/>
              </a:spcBef>
            </a:pPr>
          </a:p>
          <a:p>
            <a:pPr algn="ctr">
              <a:lnSpc>
                <a:spcPts val="2615"/>
              </a:lnSpc>
              <a:spcBef>
                <a:spcPct val="0"/>
              </a:spcBef>
            </a:pPr>
          </a:p>
          <a:p>
            <a:pPr algn="ctr">
              <a:lnSpc>
                <a:spcPts val="2615"/>
              </a:lnSpc>
              <a:spcBef>
                <a:spcPct val="0"/>
              </a:spcBef>
            </a:pPr>
          </a:p>
          <a:p>
            <a:pPr algn="ctr">
              <a:lnSpc>
                <a:spcPts val="2615"/>
              </a:lnSpc>
              <a:spcBef>
                <a:spcPct val="0"/>
              </a:spcBef>
            </a:pPr>
          </a:p>
          <a:p>
            <a:pPr algn="ctr">
              <a:lnSpc>
                <a:spcPts val="2615"/>
              </a:lnSpc>
              <a:spcBef>
                <a:spcPct val="0"/>
              </a:spcBef>
            </a:pPr>
          </a:p>
          <a:p>
            <a:pPr algn="ctr">
              <a:lnSpc>
                <a:spcPts val="2615"/>
              </a:lnSpc>
              <a:spcBef>
                <a:spcPct val="0"/>
              </a:spcBef>
            </a:pPr>
          </a:p>
          <a:p>
            <a:pPr algn="ctr">
              <a:lnSpc>
                <a:spcPts val="2615"/>
              </a:lnSpc>
              <a:spcBef>
                <a:spcPct val="0"/>
              </a:spcBef>
            </a:pPr>
          </a:p>
          <a:p>
            <a:pPr algn="ctr">
              <a:lnSpc>
                <a:spcPts val="2615"/>
              </a:lnSpc>
              <a:spcBef>
                <a:spcPct val="0"/>
              </a:spcBef>
            </a:pPr>
          </a:p>
          <a:p>
            <a:pPr algn="ctr">
              <a:lnSpc>
                <a:spcPts val="2615"/>
              </a:lnSpc>
              <a:spcBef>
                <a:spcPct val="0"/>
              </a:spcBef>
            </a:pPr>
          </a:p>
          <a:p>
            <a:pPr algn="ctr">
              <a:lnSpc>
                <a:spcPts val="2615"/>
              </a:lnSpc>
              <a:spcBef>
                <a:spcPct val="0"/>
              </a:spcBef>
            </a:pPr>
          </a:p>
          <a:p>
            <a:pPr algn="ctr">
              <a:lnSpc>
                <a:spcPts val="2615"/>
              </a:lnSpc>
              <a:spcBef>
                <a:spcPct val="0"/>
              </a:spcBef>
            </a:pPr>
          </a:p>
        </p:txBody>
      </p:sp>
      <p:sp>
        <p:nvSpPr>
          <p:cNvPr name="Freeform 5" id="5"/>
          <p:cNvSpPr/>
          <p:nvPr/>
        </p:nvSpPr>
        <p:spPr>
          <a:xfrm flipH="true" flipV="true" rot="10692241">
            <a:off x="15003566" y="4163898"/>
            <a:ext cx="7602505" cy="6745495"/>
          </a:xfrm>
          <a:custGeom>
            <a:avLst/>
            <a:gdLst/>
            <a:ahLst/>
            <a:cxnLst/>
            <a:rect r="r" b="b" t="t" l="l"/>
            <a:pathLst>
              <a:path h="6745495" w="7602505">
                <a:moveTo>
                  <a:pt x="7602505" y="6745495"/>
                </a:moveTo>
                <a:lnTo>
                  <a:pt x="0" y="6745495"/>
                </a:lnTo>
                <a:lnTo>
                  <a:pt x="0" y="0"/>
                </a:lnTo>
                <a:lnTo>
                  <a:pt x="7602505" y="0"/>
                </a:lnTo>
                <a:lnTo>
                  <a:pt x="7602505" y="674549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525008" y="2429307"/>
            <a:ext cx="3356637" cy="1080770"/>
            <a:chOff x="0" y="0"/>
            <a:chExt cx="920382" cy="29634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20382" cy="296345"/>
            </a:xfrm>
            <a:custGeom>
              <a:avLst/>
              <a:gdLst/>
              <a:ahLst/>
              <a:cxnLst/>
              <a:rect r="r" b="b" t="t" l="l"/>
              <a:pathLst>
                <a:path h="296345" w="920382">
                  <a:moveTo>
                    <a:pt x="0" y="0"/>
                  </a:moveTo>
                  <a:lnTo>
                    <a:pt x="920382" y="0"/>
                  </a:lnTo>
                  <a:lnTo>
                    <a:pt x="920382" y="296345"/>
                  </a:lnTo>
                  <a:lnTo>
                    <a:pt x="0" y="296345"/>
                  </a:lnTo>
                  <a:close/>
                </a:path>
              </a:pathLst>
            </a:custGeom>
            <a:solidFill>
              <a:srgbClr val="1C5739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920382" cy="353495"/>
            </a:xfrm>
            <a:prstGeom prst="rect">
              <a:avLst/>
            </a:prstGeom>
          </p:spPr>
          <p:txBody>
            <a:bodyPr anchor="ctr" rtlCol="false" tIns="88900" lIns="88900" bIns="88900" rIns="88900"/>
            <a:lstStyle/>
            <a:p>
              <a:pPr algn="ctr" marL="0" indent="0" lvl="0">
                <a:lnSpc>
                  <a:spcPts val="3640"/>
                </a:lnSpc>
                <a:spcBef>
                  <a:spcPct val="0"/>
                </a:spcBef>
              </a:pPr>
              <a:r>
                <a:rPr lang="en-US" sz="2600">
                  <a:solidFill>
                    <a:srgbClr val="FDFBFB"/>
                  </a:solidFill>
                  <a:latin typeface="Caladea Bold"/>
                </a:rPr>
                <a:t>Existing Mentor System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2556443" y="2394209"/>
            <a:ext cx="3381247" cy="1080770"/>
            <a:chOff x="0" y="0"/>
            <a:chExt cx="927131" cy="29634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927131" cy="296345"/>
            </a:xfrm>
            <a:custGeom>
              <a:avLst/>
              <a:gdLst/>
              <a:ahLst/>
              <a:cxnLst/>
              <a:rect r="r" b="b" t="t" l="l"/>
              <a:pathLst>
                <a:path h="296345" w="927131">
                  <a:moveTo>
                    <a:pt x="0" y="0"/>
                  </a:moveTo>
                  <a:lnTo>
                    <a:pt x="927131" y="0"/>
                  </a:lnTo>
                  <a:lnTo>
                    <a:pt x="927131" y="296345"/>
                  </a:lnTo>
                  <a:lnTo>
                    <a:pt x="0" y="296345"/>
                  </a:lnTo>
                  <a:close/>
                </a:path>
              </a:pathLst>
            </a:custGeom>
            <a:solidFill>
              <a:srgbClr val="1C5739"/>
            </a:solidFill>
            <a:ln cap="sq">
              <a:noFill/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927131" cy="353495"/>
            </a:xfrm>
            <a:prstGeom prst="rect">
              <a:avLst/>
            </a:prstGeom>
          </p:spPr>
          <p:txBody>
            <a:bodyPr anchor="ctr" rtlCol="false" tIns="88900" lIns="88900" bIns="88900" rIns="88900"/>
            <a:lstStyle/>
            <a:p>
              <a:pPr algn="ctr">
                <a:lnSpc>
                  <a:spcPts val="3640"/>
                </a:lnSpc>
              </a:pPr>
              <a:r>
                <a:rPr lang="en-US" sz="2600">
                  <a:solidFill>
                    <a:srgbClr val="FDFBFB"/>
                  </a:solidFill>
                  <a:latin typeface="Caladea Bold"/>
                </a:rPr>
                <a:t>Proposed Mentor System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298400" y="2572073"/>
            <a:ext cx="2889039" cy="725042"/>
            <a:chOff x="0" y="0"/>
            <a:chExt cx="792168" cy="19880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792168" cy="198805"/>
            </a:xfrm>
            <a:custGeom>
              <a:avLst/>
              <a:gdLst/>
              <a:ahLst/>
              <a:cxnLst/>
              <a:rect r="r" b="b" t="t" l="l"/>
              <a:pathLst>
                <a:path h="198805" w="792168">
                  <a:moveTo>
                    <a:pt x="0" y="0"/>
                  </a:moveTo>
                  <a:lnTo>
                    <a:pt x="792168" y="0"/>
                  </a:lnTo>
                  <a:lnTo>
                    <a:pt x="792168" y="198805"/>
                  </a:lnTo>
                  <a:lnTo>
                    <a:pt x="0" y="198805"/>
                  </a:lnTo>
                  <a:close/>
                </a:path>
              </a:pathLst>
            </a:custGeom>
            <a:solidFill>
              <a:srgbClr val="1C5739"/>
            </a:solidFill>
            <a:ln cap="sq">
              <a:noFill/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792168" cy="255955"/>
            </a:xfrm>
            <a:prstGeom prst="rect">
              <a:avLst/>
            </a:prstGeom>
          </p:spPr>
          <p:txBody>
            <a:bodyPr anchor="ctr" rtlCol="false" tIns="88900" lIns="88900" bIns="88900" rIns="88900"/>
            <a:lstStyle/>
            <a:p>
              <a:pPr algn="ctr" marL="0" indent="0" lvl="0">
                <a:lnSpc>
                  <a:spcPts val="3640"/>
                </a:lnSpc>
                <a:spcBef>
                  <a:spcPct val="0"/>
                </a:spcBef>
              </a:pPr>
              <a:r>
                <a:rPr lang="en-US" sz="2600">
                  <a:solidFill>
                    <a:srgbClr val="FDFBFB"/>
                  </a:solidFill>
                  <a:latin typeface="Caladea Bold"/>
                </a:rPr>
                <a:t>Feature</a:t>
              </a: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298400" y="565671"/>
            <a:ext cx="7845600" cy="8736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862"/>
              </a:lnSpc>
              <a:spcBef>
                <a:spcPct val="0"/>
              </a:spcBef>
            </a:pPr>
            <a:r>
              <a:rPr lang="en-US" sz="5921" spc="207">
                <a:solidFill>
                  <a:srgbClr val="040506"/>
                </a:solidFill>
                <a:latin typeface="Codec Pro ExtraBold"/>
              </a:rPr>
              <a:t>Literature Survey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1419554" y="3975845"/>
            <a:ext cx="2889039" cy="725042"/>
            <a:chOff x="0" y="0"/>
            <a:chExt cx="792168" cy="198805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792168" cy="198805"/>
            </a:xfrm>
            <a:custGeom>
              <a:avLst/>
              <a:gdLst/>
              <a:ahLst/>
              <a:cxnLst/>
              <a:rect r="r" b="b" t="t" l="l"/>
              <a:pathLst>
                <a:path h="198805" w="792168">
                  <a:moveTo>
                    <a:pt x="0" y="0"/>
                  </a:moveTo>
                  <a:lnTo>
                    <a:pt x="792168" y="0"/>
                  </a:lnTo>
                  <a:lnTo>
                    <a:pt x="792168" y="198805"/>
                  </a:lnTo>
                  <a:lnTo>
                    <a:pt x="0" y="198805"/>
                  </a:lnTo>
                  <a:close/>
                </a:path>
              </a:pathLst>
            </a:custGeom>
            <a:solidFill>
              <a:srgbClr val="FDFBFB"/>
            </a:solidFill>
            <a:ln cap="sq">
              <a:noFill/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57150"/>
              <a:ext cx="792168" cy="255955"/>
            </a:xfrm>
            <a:prstGeom prst="rect">
              <a:avLst/>
            </a:prstGeom>
          </p:spPr>
          <p:txBody>
            <a:bodyPr anchor="ctr" rtlCol="false" tIns="88900" lIns="88900" bIns="88900" rIns="88900"/>
            <a:lstStyle/>
            <a:p>
              <a:pPr algn="ctr" marL="0" indent="0" lvl="0">
                <a:lnSpc>
                  <a:spcPts val="3640"/>
                </a:lnSpc>
                <a:spcBef>
                  <a:spcPct val="0"/>
                </a:spcBef>
              </a:pPr>
              <a:r>
                <a:rPr lang="en-US" sz="2600">
                  <a:solidFill>
                    <a:srgbClr val="000000"/>
                  </a:solidFill>
                  <a:latin typeface="Caladea Bold"/>
                </a:rPr>
                <a:t>Efficiency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419554" y="5513815"/>
            <a:ext cx="2889039" cy="725042"/>
            <a:chOff x="0" y="0"/>
            <a:chExt cx="792168" cy="198805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792168" cy="198805"/>
            </a:xfrm>
            <a:custGeom>
              <a:avLst/>
              <a:gdLst/>
              <a:ahLst/>
              <a:cxnLst/>
              <a:rect r="r" b="b" t="t" l="l"/>
              <a:pathLst>
                <a:path h="198805" w="792168">
                  <a:moveTo>
                    <a:pt x="0" y="0"/>
                  </a:moveTo>
                  <a:lnTo>
                    <a:pt x="792168" y="0"/>
                  </a:lnTo>
                  <a:lnTo>
                    <a:pt x="792168" y="198805"/>
                  </a:lnTo>
                  <a:lnTo>
                    <a:pt x="0" y="198805"/>
                  </a:lnTo>
                  <a:close/>
                </a:path>
              </a:pathLst>
            </a:custGeom>
            <a:solidFill>
              <a:srgbClr val="FDFBFB"/>
            </a:solidFill>
            <a:ln cap="sq">
              <a:noFill/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57150"/>
              <a:ext cx="792168" cy="255955"/>
            </a:xfrm>
            <a:prstGeom prst="rect">
              <a:avLst/>
            </a:prstGeom>
          </p:spPr>
          <p:txBody>
            <a:bodyPr anchor="ctr" rtlCol="false" tIns="88900" lIns="88900" bIns="88900" rIns="88900"/>
            <a:lstStyle/>
            <a:p>
              <a:pPr algn="ctr" marL="0" indent="0" lvl="0">
                <a:lnSpc>
                  <a:spcPts val="3640"/>
                </a:lnSpc>
                <a:spcBef>
                  <a:spcPct val="0"/>
                </a:spcBef>
              </a:pPr>
              <a:r>
                <a:rPr lang="en-US" sz="2600">
                  <a:solidFill>
                    <a:srgbClr val="000000"/>
                  </a:solidFill>
                  <a:latin typeface="Caladea Bold"/>
                </a:rPr>
                <a:t>User Interface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419554" y="6915133"/>
            <a:ext cx="2889039" cy="725042"/>
            <a:chOff x="0" y="0"/>
            <a:chExt cx="792168" cy="198805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792168" cy="198805"/>
            </a:xfrm>
            <a:custGeom>
              <a:avLst/>
              <a:gdLst/>
              <a:ahLst/>
              <a:cxnLst/>
              <a:rect r="r" b="b" t="t" l="l"/>
              <a:pathLst>
                <a:path h="198805" w="792168">
                  <a:moveTo>
                    <a:pt x="0" y="0"/>
                  </a:moveTo>
                  <a:lnTo>
                    <a:pt x="792168" y="0"/>
                  </a:lnTo>
                  <a:lnTo>
                    <a:pt x="792168" y="198805"/>
                  </a:lnTo>
                  <a:lnTo>
                    <a:pt x="0" y="198805"/>
                  </a:lnTo>
                  <a:close/>
                </a:path>
              </a:pathLst>
            </a:custGeom>
            <a:solidFill>
              <a:srgbClr val="FDFBFB"/>
            </a:solidFill>
            <a:ln cap="sq">
              <a:noFill/>
              <a:prstDash val="solid"/>
              <a:miter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0" y="-57150"/>
              <a:ext cx="792168" cy="255955"/>
            </a:xfrm>
            <a:prstGeom prst="rect">
              <a:avLst/>
            </a:prstGeom>
          </p:spPr>
          <p:txBody>
            <a:bodyPr anchor="ctr" rtlCol="false" tIns="88900" lIns="88900" bIns="88900" rIns="88900"/>
            <a:lstStyle/>
            <a:p>
              <a:pPr algn="ctr" marL="0" indent="0" lvl="0">
                <a:lnSpc>
                  <a:spcPts val="3640"/>
                </a:lnSpc>
                <a:spcBef>
                  <a:spcPct val="0"/>
                </a:spcBef>
              </a:pPr>
              <a:r>
                <a:rPr lang="en-US" sz="2600">
                  <a:solidFill>
                    <a:srgbClr val="000000"/>
                  </a:solidFill>
                  <a:latin typeface="Caladea Bold"/>
                </a:rPr>
                <a:t>Data Security</a:t>
              </a:r>
            </a:p>
          </p:txBody>
        </p:sp>
      </p:grpSp>
      <p:sp>
        <p:nvSpPr>
          <p:cNvPr name="Freeform 21" id="21"/>
          <p:cNvSpPr/>
          <p:nvPr/>
        </p:nvSpPr>
        <p:spPr>
          <a:xfrm flipH="false" flipV="false" rot="0">
            <a:off x="21900" y="9404862"/>
            <a:ext cx="4687320" cy="4687320"/>
          </a:xfrm>
          <a:custGeom>
            <a:avLst/>
            <a:gdLst/>
            <a:ahLst/>
            <a:cxnLst/>
            <a:rect r="r" b="b" t="t" l="l"/>
            <a:pathLst>
              <a:path h="4687320" w="4687320">
                <a:moveTo>
                  <a:pt x="0" y="0"/>
                </a:moveTo>
                <a:lnTo>
                  <a:pt x="4687319" y="0"/>
                </a:lnTo>
                <a:lnTo>
                  <a:pt x="4687319" y="4687320"/>
                </a:lnTo>
                <a:lnTo>
                  <a:pt x="0" y="46873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2" id="22"/>
          <p:cNvGrpSpPr/>
          <p:nvPr/>
        </p:nvGrpSpPr>
        <p:grpSpPr>
          <a:xfrm rot="0">
            <a:off x="10776043" y="-2524707"/>
            <a:ext cx="3964049" cy="3964049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C5739"/>
            </a:solidFill>
            <a:ln cap="sq">
              <a:noFill/>
              <a:prstDash val="solid"/>
              <a:miter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25" id="25"/>
          <p:cNvSpPr/>
          <p:nvPr/>
        </p:nvSpPr>
        <p:spPr>
          <a:xfrm flipH="false" flipV="false" rot="0">
            <a:off x="11752828" y="-6405764"/>
            <a:ext cx="9348363" cy="9348363"/>
          </a:xfrm>
          <a:custGeom>
            <a:avLst/>
            <a:gdLst/>
            <a:ahLst/>
            <a:cxnLst/>
            <a:rect r="r" b="b" t="t" l="l"/>
            <a:pathLst>
              <a:path h="9348363" w="9348363">
                <a:moveTo>
                  <a:pt x="0" y="0"/>
                </a:moveTo>
                <a:lnTo>
                  <a:pt x="9348362" y="0"/>
                </a:lnTo>
                <a:lnTo>
                  <a:pt x="9348362" y="9348362"/>
                </a:lnTo>
                <a:lnTo>
                  <a:pt x="0" y="93483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6" id="26"/>
          <p:cNvGrpSpPr/>
          <p:nvPr/>
        </p:nvGrpSpPr>
        <p:grpSpPr>
          <a:xfrm rot="0">
            <a:off x="-904968" y="8918951"/>
            <a:ext cx="2649263" cy="2649263"/>
            <a:chOff x="0" y="0"/>
            <a:chExt cx="812800" cy="8128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C5739"/>
            </a:solidFill>
            <a:ln cap="sq">
              <a:noFill/>
              <a:prstDash val="solid"/>
              <a:miter/>
            </a:ln>
          </p:spPr>
        </p:sp>
        <p:sp>
          <p:nvSpPr>
            <p:cNvPr name="TextBox 28" id="2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63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5865100" y="3931902"/>
            <a:ext cx="4676452" cy="1537970"/>
            <a:chOff x="0" y="0"/>
            <a:chExt cx="1282273" cy="421708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1282273" cy="421708"/>
            </a:xfrm>
            <a:custGeom>
              <a:avLst/>
              <a:gdLst/>
              <a:ahLst/>
              <a:cxnLst/>
              <a:rect r="r" b="b" t="t" l="l"/>
              <a:pathLst>
                <a:path h="421708" w="1282273">
                  <a:moveTo>
                    <a:pt x="0" y="0"/>
                  </a:moveTo>
                  <a:lnTo>
                    <a:pt x="1282273" y="0"/>
                  </a:lnTo>
                  <a:lnTo>
                    <a:pt x="1282273" y="421708"/>
                  </a:lnTo>
                  <a:lnTo>
                    <a:pt x="0" y="421708"/>
                  </a:lnTo>
                  <a:close/>
                </a:path>
              </a:pathLst>
            </a:custGeom>
            <a:solidFill>
              <a:srgbClr val="FDFBFB"/>
            </a:solidFill>
            <a:ln cap="sq">
              <a:noFill/>
              <a:prstDash val="solid"/>
              <a:miter/>
            </a:ln>
          </p:spPr>
        </p:sp>
        <p:sp>
          <p:nvSpPr>
            <p:cNvPr name="TextBox 31" id="31"/>
            <p:cNvSpPr txBox="true"/>
            <p:nvPr/>
          </p:nvSpPr>
          <p:spPr>
            <a:xfrm>
              <a:off x="0" y="-57150"/>
              <a:ext cx="1282273" cy="478858"/>
            </a:xfrm>
            <a:prstGeom prst="rect">
              <a:avLst/>
            </a:prstGeom>
          </p:spPr>
          <p:txBody>
            <a:bodyPr anchor="ctr" rtlCol="false" tIns="88900" lIns="88900" bIns="88900" rIns="88900"/>
            <a:lstStyle/>
            <a:p>
              <a:pPr algn="ctr" marL="0" indent="0" lvl="0">
                <a:lnSpc>
                  <a:spcPts val="3640"/>
                </a:lnSpc>
                <a:spcBef>
                  <a:spcPct val="0"/>
                </a:spcBef>
              </a:pPr>
              <a:r>
                <a:rPr lang="en-US" sz="2600">
                  <a:solidFill>
                    <a:srgbClr val="000000"/>
                  </a:solidFill>
                  <a:latin typeface="Caladea"/>
                </a:rPr>
                <a:t>Manual tracking and communication lead to delays and inefficiencies.</a:t>
              </a: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11978681" y="3833927"/>
            <a:ext cx="4882952" cy="1537970"/>
            <a:chOff x="0" y="0"/>
            <a:chExt cx="1338895" cy="421708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1338895" cy="421708"/>
            </a:xfrm>
            <a:custGeom>
              <a:avLst/>
              <a:gdLst/>
              <a:ahLst/>
              <a:cxnLst/>
              <a:rect r="r" b="b" t="t" l="l"/>
              <a:pathLst>
                <a:path h="421708" w="1338895">
                  <a:moveTo>
                    <a:pt x="0" y="0"/>
                  </a:moveTo>
                  <a:lnTo>
                    <a:pt x="1338895" y="0"/>
                  </a:lnTo>
                  <a:lnTo>
                    <a:pt x="1338895" y="421708"/>
                  </a:lnTo>
                  <a:lnTo>
                    <a:pt x="0" y="421708"/>
                  </a:lnTo>
                  <a:close/>
                </a:path>
              </a:pathLst>
            </a:custGeom>
            <a:solidFill>
              <a:srgbClr val="FDFBFB"/>
            </a:solidFill>
            <a:ln cap="sq">
              <a:noFill/>
              <a:prstDash val="solid"/>
              <a:miter/>
            </a:ln>
          </p:spPr>
        </p:sp>
        <p:sp>
          <p:nvSpPr>
            <p:cNvPr name="TextBox 34" id="34"/>
            <p:cNvSpPr txBox="true"/>
            <p:nvPr/>
          </p:nvSpPr>
          <p:spPr>
            <a:xfrm>
              <a:off x="0" y="-57150"/>
              <a:ext cx="1338895" cy="478858"/>
            </a:xfrm>
            <a:prstGeom prst="rect">
              <a:avLst/>
            </a:prstGeom>
          </p:spPr>
          <p:txBody>
            <a:bodyPr anchor="ctr" rtlCol="false" tIns="88900" lIns="88900" bIns="88900" rIns="88900"/>
            <a:lstStyle/>
            <a:p>
              <a:pPr algn="ctr">
                <a:lnSpc>
                  <a:spcPts val="3640"/>
                </a:lnSpc>
              </a:pPr>
              <a:r>
                <a:rPr lang="en-US" sz="2600">
                  <a:solidFill>
                    <a:srgbClr val="000000"/>
                  </a:solidFill>
                  <a:latin typeface="Caladea"/>
                </a:rPr>
                <a:t>Automated processes  providing real-time tracking and communication.</a:t>
              </a: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6184385" y="8405857"/>
            <a:ext cx="4319601" cy="1537970"/>
            <a:chOff x="0" y="0"/>
            <a:chExt cx="1184425" cy="421708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1184425" cy="421708"/>
            </a:xfrm>
            <a:custGeom>
              <a:avLst/>
              <a:gdLst/>
              <a:ahLst/>
              <a:cxnLst/>
              <a:rect r="r" b="b" t="t" l="l"/>
              <a:pathLst>
                <a:path h="421708" w="1184425">
                  <a:moveTo>
                    <a:pt x="0" y="0"/>
                  </a:moveTo>
                  <a:lnTo>
                    <a:pt x="1184425" y="0"/>
                  </a:lnTo>
                  <a:lnTo>
                    <a:pt x="1184425" y="421708"/>
                  </a:lnTo>
                  <a:lnTo>
                    <a:pt x="0" y="421708"/>
                  </a:lnTo>
                  <a:close/>
                </a:path>
              </a:pathLst>
            </a:custGeom>
            <a:solidFill>
              <a:srgbClr val="FDFBFB"/>
            </a:solidFill>
            <a:ln cap="sq">
              <a:noFill/>
              <a:prstDash val="solid"/>
              <a:miter/>
            </a:ln>
          </p:spPr>
        </p:sp>
        <p:sp>
          <p:nvSpPr>
            <p:cNvPr name="TextBox 37" id="37"/>
            <p:cNvSpPr txBox="true"/>
            <p:nvPr/>
          </p:nvSpPr>
          <p:spPr>
            <a:xfrm>
              <a:off x="0" y="-57150"/>
              <a:ext cx="1184425" cy="478858"/>
            </a:xfrm>
            <a:prstGeom prst="rect">
              <a:avLst/>
            </a:prstGeom>
          </p:spPr>
          <p:txBody>
            <a:bodyPr anchor="ctr" rtlCol="false" tIns="88900" lIns="88900" bIns="88900" rIns="88900"/>
            <a:lstStyle/>
            <a:p>
              <a:pPr algn="ctr" marL="0" indent="0" lvl="0">
                <a:lnSpc>
                  <a:spcPts val="3640"/>
                </a:lnSpc>
                <a:spcBef>
                  <a:spcPct val="0"/>
                </a:spcBef>
              </a:pPr>
              <a:r>
                <a:rPr lang="en-US" sz="2600">
                  <a:solidFill>
                    <a:srgbClr val="000000"/>
                  </a:solidFill>
                  <a:latin typeface="Caladea"/>
                </a:rPr>
                <a:t>Limited scalability; struggles to accommodate a growing number of users.</a:t>
              </a:r>
            </a:p>
          </p:txBody>
        </p:sp>
      </p:grpSp>
      <p:grpSp>
        <p:nvGrpSpPr>
          <p:cNvPr name="Group 38" id="38"/>
          <p:cNvGrpSpPr/>
          <p:nvPr/>
        </p:nvGrpSpPr>
        <p:grpSpPr>
          <a:xfrm rot="0">
            <a:off x="11979150" y="6909868"/>
            <a:ext cx="4882952" cy="1537970"/>
            <a:chOff x="0" y="0"/>
            <a:chExt cx="1338895" cy="421708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1338895" cy="421708"/>
            </a:xfrm>
            <a:custGeom>
              <a:avLst/>
              <a:gdLst/>
              <a:ahLst/>
              <a:cxnLst/>
              <a:rect r="r" b="b" t="t" l="l"/>
              <a:pathLst>
                <a:path h="421708" w="1338895">
                  <a:moveTo>
                    <a:pt x="0" y="0"/>
                  </a:moveTo>
                  <a:lnTo>
                    <a:pt x="1338895" y="0"/>
                  </a:lnTo>
                  <a:lnTo>
                    <a:pt x="1338895" y="421708"/>
                  </a:lnTo>
                  <a:lnTo>
                    <a:pt x="0" y="421708"/>
                  </a:lnTo>
                  <a:close/>
                </a:path>
              </a:pathLst>
            </a:custGeom>
            <a:solidFill>
              <a:srgbClr val="FDFBFB"/>
            </a:solidFill>
            <a:ln cap="sq">
              <a:noFill/>
              <a:prstDash val="solid"/>
              <a:miter/>
            </a:ln>
          </p:spPr>
        </p:sp>
        <p:sp>
          <p:nvSpPr>
            <p:cNvPr name="TextBox 40" id="40"/>
            <p:cNvSpPr txBox="true"/>
            <p:nvPr/>
          </p:nvSpPr>
          <p:spPr>
            <a:xfrm>
              <a:off x="0" y="-57150"/>
              <a:ext cx="1338895" cy="478858"/>
            </a:xfrm>
            <a:prstGeom prst="rect">
              <a:avLst/>
            </a:prstGeom>
          </p:spPr>
          <p:txBody>
            <a:bodyPr anchor="ctr" rtlCol="false" tIns="88900" lIns="88900" bIns="88900" rIns="88900"/>
            <a:lstStyle/>
            <a:p>
              <a:pPr algn="ctr">
                <a:lnSpc>
                  <a:spcPts val="3640"/>
                </a:lnSpc>
              </a:pPr>
              <a:r>
                <a:rPr lang="en-US" sz="2600">
                  <a:solidFill>
                    <a:srgbClr val="000000"/>
                  </a:solidFill>
                  <a:latin typeface="Caladea"/>
                </a:rPr>
                <a:t>Prioritizes data security and integrity, implementing measures to protect sensitive information.</a:t>
              </a:r>
            </a:p>
          </p:txBody>
        </p:sp>
      </p:grpSp>
      <p:grpSp>
        <p:nvGrpSpPr>
          <p:cNvPr name="Group 41" id="41"/>
          <p:cNvGrpSpPr/>
          <p:nvPr/>
        </p:nvGrpSpPr>
        <p:grpSpPr>
          <a:xfrm rot="0">
            <a:off x="11979150" y="5371898"/>
            <a:ext cx="4882483" cy="1537970"/>
            <a:chOff x="0" y="0"/>
            <a:chExt cx="1338766" cy="421708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1338766" cy="421708"/>
            </a:xfrm>
            <a:custGeom>
              <a:avLst/>
              <a:gdLst/>
              <a:ahLst/>
              <a:cxnLst/>
              <a:rect r="r" b="b" t="t" l="l"/>
              <a:pathLst>
                <a:path h="421708" w="1338766">
                  <a:moveTo>
                    <a:pt x="0" y="0"/>
                  </a:moveTo>
                  <a:lnTo>
                    <a:pt x="1338766" y="0"/>
                  </a:lnTo>
                  <a:lnTo>
                    <a:pt x="1338766" y="421708"/>
                  </a:lnTo>
                  <a:lnTo>
                    <a:pt x="0" y="421708"/>
                  </a:lnTo>
                  <a:close/>
                </a:path>
              </a:pathLst>
            </a:custGeom>
            <a:solidFill>
              <a:srgbClr val="FDFBFB"/>
            </a:solidFill>
            <a:ln cap="sq">
              <a:noFill/>
              <a:prstDash val="solid"/>
              <a:miter/>
            </a:ln>
          </p:spPr>
        </p:sp>
        <p:sp>
          <p:nvSpPr>
            <p:cNvPr name="TextBox 43" id="43"/>
            <p:cNvSpPr txBox="true"/>
            <p:nvPr/>
          </p:nvSpPr>
          <p:spPr>
            <a:xfrm>
              <a:off x="0" y="-57150"/>
              <a:ext cx="1338766" cy="478858"/>
            </a:xfrm>
            <a:prstGeom prst="rect">
              <a:avLst/>
            </a:prstGeom>
          </p:spPr>
          <p:txBody>
            <a:bodyPr anchor="ctr" rtlCol="false" tIns="88900" lIns="88900" bIns="88900" rIns="88900"/>
            <a:lstStyle/>
            <a:p>
              <a:pPr algn="ctr">
                <a:lnSpc>
                  <a:spcPts val="3640"/>
                </a:lnSpc>
              </a:pPr>
              <a:r>
                <a:rPr lang="en-US" sz="2600">
                  <a:solidFill>
                    <a:srgbClr val="000000"/>
                  </a:solidFill>
                  <a:latin typeface="Caladea"/>
                </a:rPr>
                <a:t>Intuitive and interactive user interface for easy navigation and engagement.</a:t>
              </a:r>
            </a:p>
          </p:txBody>
        </p:sp>
      </p:grpSp>
      <p:grpSp>
        <p:nvGrpSpPr>
          <p:cNvPr name="Group 44" id="44"/>
          <p:cNvGrpSpPr/>
          <p:nvPr/>
        </p:nvGrpSpPr>
        <p:grpSpPr>
          <a:xfrm rot="0">
            <a:off x="11979150" y="8634457"/>
            <a:ext cx="5546964" cy="1080770"/>
            <a:chOff x="0" y="0"/>
            <a:chExt cx="1520965" cy="296345"/>
          </a:xfrm>
        </p:grpSpPr>
        <p:sp>
          <p:nvSpPr>
            <p:cNvPr name="Freeform 45" id="45"/>
            <p:cNvSpPr/>
            <p:nvPr/>
          </p:nvSpPr>
          <p:spPr>
            <a:xfrm flipH="false" flipV="false" rot="0">
              <a:off x="0" y="0"/>
              <a:ext cx="1520965" cy="296345"/>
            </a:xfrm>
            <a:custGeom>
              <a:avLst/>
              <a:gdLst/>
              <a:ahLst/>
              <a:cxnLst/>
              <a:rect r="r" b="b" t="t" l="l"/>
              <a:pathLst>
                <a:path h="296345" w="1520965">
                  <a:moveTo>
                    <a:pt x="0" y="0"/>
                  </a:moveTo>
                  <a:lnTo>
                    <a:pt x="1520965" y="0"/>
                  </a:lnTo>
                  <a:lnTo>
                    <a:pt x="1520965" y="296345"/>
                  </a:lnTo>
                  <a:lnTo>
                    <a:pt x="0" y="296345"/>
                  </a:lnTo>
                  <a:close/>
                </a:path>
              </a:pathLst>
            </a:custGeom>
            <a:solidFill>
              <a:srgbClr val="FDFBFB"/>
            </a:solidFill>
            <a:ln cap="sq">
              <a:noFill/>
              <a:prstDash val="solid"/>
              <a:miter/>
            </a:ln>
          </p:spPr>
        </p:sp>
        <p:sp>
          <p:nvSpPr>
            <p:cNvPr name="TextBox 46" id="46"/>
            <p:cNvSpPr txBox="true"/>
            <p:nvPr/>
          </p:nvSpPr>
          <p:spPr>
            <a:xfrm>
              <a:off x="0" y="-57150"/>
              <a:ext cx="1520965" cy="353495"/>
            </a:xfrm>
            <a:prstGeom prst="rect">
              <a:avLst/>
            </a:prstGeom>
          </p:spPr>
          <p:txBody>
            <a:bodyPr anchor="ctr" rtlCol="false" tIns="88900" lIns="88900" bIns="88900" rIns="88900"/>
            <a:lstStyle/>
            <a:p>
              <a:pPr algn="ctr">
                <a:lnSpc>
                  <a:spcPts val="3640"/>
                </a:lnSpc>
              </a:pPr>
              <a:r>
                <a:rPr lang="en-US" sz="2600">
                  <a:solidFill>
                    <a:srgbClr val="000000"/>
                  </a:solidFill>
                  <a:latin typeface="Caladea"/>
                </a:rPr>
                <a:t>Built on JSP and Servlet technologies, ensuring scalability for evolving needs.</a:t>
              </a:r>
            </a:p>
          </p:txBody>
        </p:sp>
      </p:grpSp>
      <p:grpSp>
        <p:nvGrpSpPr>
          <p:cNvPr name="Group 47" id="47"/>
          <p:cNvGrpSpPr/>
          <p:nvPr/>
        </p:nvGrpSpPr>
        <p:grpSpPr>
          <a:xfrm rot="0">
            <a:off x="1419554" y="8449800"/>
            <a:ext cx="2889039" cy="725042"/>
            <a:chOff x="0" y="0"/>
            <a:chExt cx="792168" cy="198805"/>
          </a:xfrm>
        </p:grpSpPr>
        <p:sp>
          <p:nvSpPr>
            <p:cNvPr name="Freeform 48" id="48"/>
            <p:cNvSpPr/>
            <p:nvPr/>
          </p:nvSpPr>
          <p:spPr>
            <a:xfrm flipH="false" flipV="false" rot="0">
              <a:off x="0" y="0"/>
              <a:ext cx="792168" cy="198805"/>
            </a:xfrm>
            <a:custGeom>
              <a:avLst/>
              <a:gdLst/>
              <a:ahLst/>
              <a:cxnLst/>
              <a:rect r="r" b="b" t="t" l="l"/>
              <a:pathLst>
                <a:path h="198805" w="792168">
                  <a:moveTo>
                    <a:pt x="0" y="0"/>
                  </a:moveTo>
                  <a:lnTo>
                    <a:pt x="792168" y="0"/>
                  </a:lnTo>
                  <a:lnTo>
                    <a:pt x="792168" y="198805"/>
                  </a:lnTo>
                  <a:lnTo>
                    <a:pt x="0" y="198805"/>
                  </a:lnTo>
                  <a:close/>
                </a:path>
              </a:pathLst>
            </a:custGeom>
            <a:solidFill>
              <a:srgbClr val="FDFBFB"/>
            </a:solidFill>
            <a:ln cap="sq">
              <a:noFill/>
              <a:prstDash val="solid"/>
              <a:miter/>
            </a:ln>
          </p:spPr>
        </p:sp>
        <p:sp>
          <p:nvSpPr>
            <p:cNvPr name="TextBox 49" id="49"/>
            <p:cNvSpPr txBox="true"/>
            <p:nvPr/>
          </p:nvSpPr>
          <p:spPr>
            <a:xfrm>
              <a:off x="0" y="-57150"/>
              <a:ext cx="792168" cy="255955"/>
            </a:xfrm>
            <a:prstGeom prst="rect">
              <a:avLst/>
            </a:prstGeom>
          </p:spPr>
          <p:txBody>
            <a:bodyPr anchor="ctr" rtlCol="false" tIns="88900" lIns="88900" bIns="88900" rIns="88900"/>
            <a:lstStyle/>
            <a:p>
              <a:pPr algn="ctr" marL="0" indent="0" lvl="0">
                <a:lnSpc>
                  <a:spcPts val="3640"/>
                </a:lnSpc>
                <a:spcBef>
                  <a:spcPct val="0"/>
                </a:spcBef>
              </a:pPr>
              <a:r>
                <a:rPr lang="en-US" sz="2600">
                  <a:solidFill>
                    <a:srgbClr val="000000"/>
                  </a:solidFill>
                  <a:latin typeface="Caladea Bold"/>
                </a:rPr>
                <a:t>Scalability</a:t>
              </a:r>
            </a:p>
          </p:txBody>
        </p:sp>
      </p:grpSp>
      <p:grpSp>
        <p:nvGrpSpPr>
          <p:cNvPr name="Group 50" id="50"/>
          <p:cNvGrpSpPr/>
          <p:nvPr/>
        </p:nvGrpSpPr>
        <p:grpSpPr>
          <a:xfrm rot="0">
            <a:off x="6012763" y="7051786"/>
            <a:ext cx="4528789" cy="1080770"/>
            <a:chOff x="0" y="0"/>
            <a:chExt cx="1241784" cy="296345"/>
          </a:xfrm>
        </p:grpSpPr>
        <p:sp>
          <p:nvSpPr>
            <p:cNvPr name="Freeform 51" id="51"/>
            <p:cNvSpPr/>
            <p:nvPr/>
          </p:nvSpPr>
          <p:spPr>
            <a:xfrm flipH="false" flipV="false" rot="0">
              <a:off x="0" y="0"/>
              <a:ext cx="1241784" cy="296345"/>
            </a:xfrm>
            <a:custGeom>
              <a:avLst/>
              <a:gdLst/>
              <a:ahLst/>
              <a:cxnLst/>
              <a:rect r="r" b="b" t="t" l="l"/>
              <a:pathLst>
                <a:path h="296345" w="1241784">
                  <a:moveTo>
                    <a:pt x="0" y="0"/>
                  </a:moveTo>
                  <a:lnTo>
                    <a:pt x="1241784" y="0"/>
                  </a:lnTo>
                  <a:lnTo>
                    <a:pt x="1241784" y="296345"/>
                  </a:lnTo>
                  <a:lnTo>
                    <a:pt x="0" y="296345"/>
                  </a:lnTo>
                  <a:close/>
                </a:path>
              </a:pathLst>
            </a:custGeom>
            <a:solidFill>
              <a:srgbClr val="FDFBFB"/>
            </a:solidFill>
            <a:ln cap="sq">
              <a:noFill/>
              <a:prstDash val="solid"/>
              <a:miter/>
            </a:ln>
          </p:spPr>
        </p:sp>
        <p:sp>
          <p:nvSpPr>
            <p:cNvPr name="TextBox 52" id="52"/>
            <p:cNvSpPr txBox="true"/>
            <p:nvPr/>
          </p:nvSpPr>
          <p:spPr>
            <a:xfrm>
              <a:off x="0" y="-57150"/>
              <a:ext cx="1241784" cy="353495"/>
            </a:xfrm>
            <a:prstGeom prst="rect">
              <a:avLst/>
            </a:prstGeom>
          </p:spPr>
          <p:txBody>
            <a:bodyPr anchor="ctr" rtlCol="false" tIns="88900" lIns="88900" bIns="88900" rIns="88900"/>
            <a:lstStyle/>
            <a:p>
              <a:pPr algn="ctr" marL="0" indent="0" lvl="0">
                <a:lnSpc>
                  <a:spcPts val="3640"/>
                </a:lnSpc>
                <a:spcBef>
                  <a:spcPct val="0"/>
                </a:spcBef>
              </a:pPr>
              <a:r>
                <a:rPr lang="en-US" sz="2600">
                  <a:solidFill>
                    <a:srgbClr val="000000"/>
                  </a:solidFill>
                  <a:latin typeface="Caladea"/>
                </a:rPr>
                <a:t>Vulnerable to data breaches and lacks robust security measures.</a:t>
              </a:r>
            </a:p>
          </p:txBody>
        </p:sp>
      </p:grpSp>
      <p:grpSp>
        <p:nvGrpSpPr>
          <p:cNvPr name="Group 53" id="53"/>
          <p:cNvGrpSpPr/>
          <p:nvPr/>
        </p:nvGrpSpPr>
        <p:grpSpPr>
          <a:xfrm rot="0">
            <a:off x="5865100" y="5513815"/>
            <a:ext cx="4676452" cy="1537970"/>
            <a:chOff x="0" y="0"/>
            <a:chExt cx="1282273" cy="421708"/>
          </a:xfrm>
        </p:grpSpPr>
        <p:sp>
          <p:nvSpPr>
            <p:cNvPr name="Freeform 54" id="54"/>
            <p:cNvSpPr/>
            <p:nvPr/>
          </p:nvSpPr>
          <p:spPr>
            <a:xfrm flipH="false" flipV="false" rot="0">
              <a:off x="0" y="0"/>
              <a:ext cx="1282273" cy="421708"/>
            </a:xfrm>
            <a:custGeom>
              <a:avLst/>
              <a:gdLst/>
              <a:ahLst/>
              <a:cxnLst/>
              <a:rect r="r" b="b" t="t" l="l"/>
              <a:pathLst>
                <a:path h="421708" w="1282273">
                  <a:moveTo>
                    <a:pt x="0" y="0"/>
                  </a:moveTo>
                  <a:lnTo>
                    <a:pt x="1282273" y="0"/>
                  </a:lnTo>
                  <a:lnTo>
                    <a:pt x="1282273" y="421708"/>
                  </a:lnTo>
                  <a:lnTo>
                    <a:pt x="0" y="421708"/>
                  </a:lnTo>
                  <a:close/>
                </a:path>
              </a:pathLst>
            </a:custGeom>
            <a:solidFill>
              <a:srgbClr val="FDFBFB"/>
            </a:solidFill>
            <a:ln cap="sq">
              <a:noFill/>
              <a:prstDash val="solid"/>
              <a:miter/>
            </a:ln>
          </p:spPr>
        </p:sp>
        <p:sp>
          <p:nvSpPr>
            <p:cNvPr name="TextBox 55" id="55"/>
            <p:cNvSpPr txBox="true"/>
            <p:nvPr/>
          </p:nvSpPr>
          <p:spPr>
            <a:xfrm>
              <a:off x="0" y="-57150"/>
              <a:ext cx="1282273" cy="478858"/>
            </a:xfrm>
            <a:prstGeom prst="rect">
              <a:avLst/>
            </a:prstGeom>
          </p:spPr>
          <p:txBody>
            <a:bodyPr anchor="ctr" rtlCol="false" tIns="88900" lIns="88900" bIns="88900" rIns="88900"/>
            <a:lstStyle/>
            <a:p>
              <a:pPr algn="ctr" marL="0" indent="0" lvl="0">
                <a:lnSpc>
                  <a:spcPts val="3640"/>
                </a:lnSpc>
                <a:spcBef>
                  <a:spcPct val="0"/>
                </a:spcBef>
              </a:pPr>
              <a:r>
                <a:rPr lang="en-US" sz="2600">
                  <a:solidFill>
                    <a:srgbClr val="000000"/>
                  </a:solidFill>
                  <a:latin typeface="Caladea"/>
                </a:rPr>
                <a:t>Often lacks a user-friendly interface, leading to a steep learning curve.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915640" y="7786748"/>
            <a:ext cx="4687320" cy="4687320"/>
          </a:xfrm>
          <a:custGeom>
            <a:avLst/>
            <a:gdLst/>
            <a:ahLst/>
            <a:cxnLst/>
            <a:rect r="r" b="b" t="t" l="l"/>
            <a:pathLst>
              <a:path h="4687320" w="4687320">
                <a:moveTo>
                  <a:pt x="0" y="0"/>
                </a:moveTo>
                <a:lnTo>
                  <a:pt x="4687320" y="0"/>
                </a:lnTo>
                <a:lnTo>
                  <a:pt x="4687320" y="4687319"/>
                </a:lnTo>
                <a:lnTo>
                  <a:pt x="0" y="46873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6691079" y="6071709"/>
            <a:ext cx="2085109" cy="2085109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C5739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-1875418" y="1384389"/>
            <a:ext cx="4687320" cy="4687320"/>
          </a:xfrm>
          <a:custGeom>
            <a:avLst/>
            <a:gdLst/>
            <a:ahLst/>
            <a:cxnLst/>
            <a:rect r="r" b="b" t="t" l="l"/>
            <a:pathLst>
              <a:path h="4687320" w="4687320">
                <a:moveTo>
                  <a:pt x="0" y="0"/>
                </a:moveTo>
                <a:lnTo>
                  <a:pt x="4687320" y="0"/>
                </a:lnTo>
                <a:lnTo>
                  <a:pt x="4687320" y="4687320"/>
                </a:lnTo>
                <a:lnTo>
                  <a:pt x="0" y="46873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-4114032" y="-5150549"/>
            <a:ext cx="9388512" cy="9388512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C5739"/>
            </a:solidFill>
            <a:ln cap="sq">
              <a:noFill/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230676" y="214459"/>
            <a:ext cx="5605439" cy="21398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206"/>
              </a:lnSpc>
            </a:pPr>
            <a:r>
              <a:rPr lang="en-US" sz="5946" spc="582">
                <a:solidFill>
                  <a:srgbClr val="FFFFFF"/>
                </a:solidFill>
                <a:latin typeface="Codec Pro ExtraBold"/>
              </a:rPr>
              <a:t>Objectives </a:t>
            </a:r>
          </a:p>
          <a:p>
            <a:pPr algn="l" marL="0" indent="0" lvl="0">
              <a:lnSpc>
                <a:spcPts val="8206"/>
              </a:lnSpc>
              <a:spcBef>
                <a:spcPct val="0"/>
              </a:spcBef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4035531" y="2547437"/>
            <a:ext cx="12212561" cy="15632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49072" indent="-324536" lvl="1">
              <a:lnSpc>
                <a:spcPts val="4148"/>
              </a:lnSpc>
              <a:buFont typeface="Arial"/>
              <a:buChar char="•"/>
            </a:pPr>
            <a:r>
              <a:rPr lang="en-US" sz="3006" spc="294">
                <a:solidFill>
                  <a:srgbClr val="000000"/>
                </a:solidFill>
                <a:latin typeface="Caladea"/>
              </a:rPr>
              <a:t> To enhance </a:t>
            </a:r>
            <a:r>
              <a:rPr lang="en-US" sz="3006" spc="294">
                <a:solidFill>
                  <a:srgbClr val="000000"/>
                </a:solidFill>
                <a:latin typeface="Caladea Bold"/>
              </a:rPr>
              <a:t>teacher-student Communication.</a:t>
            </a:r>
            <a:r>
              <a:rPr lang="en-US" sz="3006" spc="294">
                <a:solidFill>
                  <a:srgbClr val="000000"/>
                </a:solidFill>
                <a:latin typeface="Caladea Bold"/>
              </a:rPr>
              <a:t> </a:t>
            </a:r>
          </a:p>
          <a:p>
            <a:pPr>
              <a:lnSpc>
                <a:spcPts val="4148"/>
              </a:lnSpc>
            </a:pPr>
          </a:p>
          <a:p>
            <a:pPr marL="649072" indent="-324536" lvl="1">
              <a:lnSpc>
                <a:spcPts val="4148"/>
              </a:lnSpc>
              <a:buFont typeface="Arial"/>
              <a:buChar char="•"/>
            </a:pPr>
            <a:r>
              <a:rPr lang="en-US" sz="3006" spc="294">
                <a:solidFill>
                  <a:srgbClr val="000000"/>
                </a:solidFill>
                <a:latin typeface="Caladea"/>
              </a:rPr>
              <a:t> To keep eye on students</a:t>
            </a:r>
            <a:r>
              <a:rPr lang="en-US" sz="3006" spc="294">
                <a:solidFill>
                  <a:srgbClr val="000000"/>
                </a:solidFill>
                <a:latin typeface="Caladea Bold"/>
              </a:rPr>
              <a:t> academic and non-academic performance that includes achievements, club and co-curricular activities and so on</a:t>
            </a:r>
            <a:r>
              <a:rPr lang="en-US" sz="3006" spc="294">
                <a:solidFill>
                  <a:srgbClr val="000000"/>
                </a:solidFill>
                <a:latin typeface="Caladea"/>
              </a:rPr>
              <a:t>. </a:t>
            </a:r>
          </a:p>
          <a:p>
            <a:pPr>
              <a:lnSpc>
                <a:spcPts val="4148"/>
              </a:lnSpc>
            </a:pPr>
          </a:p>
          <a:p>
            <a:pPr marL="649072" indent="-324536" lvl="1">
              <a:lnSpc>
                <a:spcPts val="4148"/>
              </a:lnSpc>
              <a:buFont typeface="Arial"/>
              <a:buChar char="•"/>
            </a:pPr>
            <a:r>
              <a:rPr lang="en-US" sz="3006" spc="294">
                <a:solidFill>
                  <a:srgbClr val="000000"/>
                </a:solidFill>
                <a:latin typeface="Caladea"/>
              </a:rPr>
              <a:t>To</a:t>
            </a:r>
            <a:r>
              <a:rPr lang="en-US" sz="3006" spc="294">
                <a:solidFill>
                  <a:srgbClr val="000000"/>
                </a:solidFill>
                <a:latin typeface="Caladea Bold"/>
              </a:rPr>
              <a:t> minimize issues </a:t>
            </a:r>
            <a:r>
              <a:rPr lang="en-US" sz="3006" spc="294">
                <a:solidFill>
                  <a:srgbClr val="000000"/>
                </a:solidFill>
                <a:latin typeface="Caladea"/>
              </a:rPr>
              <a:t>faced by students mentors and admins.</a:t>
            </a:r>
          </a:p>
          <a:p>
            <a:pPr>
              <a:lnSpc>
                <a:spcPts val="4148"/>
              </a:lnSpc>
            </a:pPr>
          </a:p>
          <a:p>
            <a:pPr marL="649072" indent="-324536" lvl="1">
              <a:lnSpc>
                <a:spcPts val="4148"/>
              </a:lnSpc>
              <a:buFont typeface="Arial"/>
              <a:buChar char="•"/>
            </a:pPr>
            <a:r>
              <a:rPr lang="en-US" sz="3006" spc="294">
                <a:solidFill>
                  <a:srgbClr val="000000"/>
                </a:solidFill>
                <a:latin typeface="Caladea"/>
              </a:rPr>
              <a:t>To identify and understand each student and</a:t>
            </a:r>
            <a:r>
              <a:rPr lang="en-US" sz="3006" spc="294">
                <a:solidFill>
                  <a:srgbClr val="000000"/>
                </a:solidFill>
                <a:latin typeface="Caladea Bold"/>
              </a:rPr>
              <a:t> encourage</a:t>
            </a:r>
            <a:r>
              <a:rPr lang="en-US" sz="3006" spc="294">
                <a:solidFill>
                  <a:srgbClr val="000000"/>
                </a:solidFill>
                <a:latin typeface="Caladea"/>
              </a:rPr>
              <a:t> advanced learners. </a:t>
            </a:r>
          </a:p>
          <a:p>
            <a:pPr>
              <a:lnSpc>
                <a:spcPts val="4148"/>
              </a:lnSpc>
            </a:pPr>
          </a:p>
          <a:p>
            <a:pPr marL="649072" indent="-324536" lvl="1">
              <a:lnSpc>
                <a:spcPts val="4148"/>
              </a:lnSpc>
              <a:buFont typeface="Arial"/>
              <a:buChar char="•"/>
            </a:pPr>
            <a:r>
              <a:rPr lang="en-US" sz="3006" spc="294">
                <a:solidFill>
                  <a:srgbClr val="000000"/>
                </a:solidFill>
                <a:latin typeface="Caladea Bold"/>
              </a:rPr>
              <a:t> No time bound </a:t>
            </a:r>
            <a:r>
              <a:rPr lang="en-US" sz="3006" spc="294">
                <a:solidFill>
                  <a:srgbClr val="000000"/>
                </a:solidFill>
                <a:latin typeface="Caladea"/>
              </a:rPr>
              <a:t>, swift communication  during &amp; after college  hours . </a:t>
            </a:r>
            <a:r>
              <a:rPr lang="en-US" sz="3006" spc="294">
                <a:solidFill>
                  <a:srgbClr val="000000"/>
                </a:solidFill>
                <a:latin typeface="Caladea"/>
              </a:rPr>
              <a:t> </a:t>
            </a:r>
          </a:p>
          <a:p>
            <a:pPr>
              <a:lnSpc>
                <a:spcPts val="2630"/>
              </a:lnSpc>
            </a:pPr>
            <a:r>
              <a:rPr lang="en-US" sz="1906" spc="186">
                <a:solidFill>
                  <a:srgbClr val="000000"/>
                </a:solidFill>
                <a:latin typeface="Open Sauce"/>
              </a:rPr>
              <a:t>.</a:t>
            </a:r>
          </a:p>
          <a:p>
            <a:pPr>
              <a:lnSpc>
                <a:spcPts val="2492"/>
              </a:lnSpc>
            </a:pPr>
          </a:p>
          <a:p>
            <a:pPr>
              <a:lnSpc>
                <a:spcPts val="2492"/>
              </a:lnSpc>
            </a:pPr>
          </a:p>
          <a:p>
            <a:pPr>
              <a:lnSpc>
                <a:spcPts val="2492"/>
              </a:lnSpc>
            </a:pPr>
          </a:p>
          <a:p>
            <a:pPr>
              <a:lnSpc>
                <a:spcPts val="2492"/>
              </a:lnSpc>
            </a:pPr>
          </a:p>
          <a:p>
            <a:pPr>
              <a:lnSpc>
                <a:spcPts val="2492"/>
              </a:lnSpc>
            </a:pPr>
          </a:p>
          <a:p>
            <a:pPr>
              <a:lnSpc>
                <a:spcPts val="2492"/>
              </a:lnSpc>
            </a:pPr>
          </a:p>
          <a:p>
            <a:pPr>
              <a:lnSpc>
                <a:spcPts val="2492"/>
              </a:lnSpc>
            </a:pPr>
          </a:p>
          <a:p>
            <a:pPr>
              <a:lnSpc>
                <a:spcPts val="2492"/>
              </a:lnSpc>
            </a:pPr>
          </a:p>
          <a:p>
            <a:pPr>
              <a:lnSpc>
                <a:spcPts val="2492"/>
              </a:lnSpc>
            </a:pPr>
          </a:p>
          <a:p>
            <a:pPr>
              <a:lnSpc>
                <a:spcPts val="2492"/>
              </a:lnSpc>
            </a:pPr>
          </a:p>
          <a:p>
            <a:pPr>
              <a:lnSpc>
                <a:spcPts val="2492"/>
              </a:lnSpc>
            </a:pPr>
          </a:p>
          <a:p>
            <a:pPr>
              <a:lnSpc>
                <a:spcPts val="2492"/>
              </a:lnSpc>
            </a:pPr>
          </a:p>
          <a:p>
            <a:pPr>
              <a:lnSpc>
                <a:spcPts val="2492"/>
              </a:lnSpc>
            </a:pPr>
          </a:p>
          <a:p>
            <a:pPr>
              <a:lnSpc>
                <a:spcPts val="2492"/>
              </a:lnSpc>
            </a:pPr>
          </a:p>
          <a:p>
            <a:pPr>
              <a:lnSpc>
                <a:spcPts val="2492"/>
              </a:lnSpc>
            </a:pPr>
          </a:p>
          <a:p>
            <a:pPr>
              <a:lnSpc>
                <a:spcPts val="2492"/>
              </a:lnSpc>
            </a:pPr>
          </a:p>
          <a:p>
            <a:pPr>
              <a:lnSpc>
                <a:spcPts val="2492"/>
              </a:lnSpc>
            </a:pPr>
          </a:p>
          <a:p>
            <a:pPr>
              <a:lnSpc>
                <a:spcPts val="2492"/>
              </a:lnSpc>
            </a:pPr>
          </a:p>
          <a:p>
            <a:pPr>
              <a:lnSpc>
                <a:spcPts val="2492"/>
              </a:lnSpc>
            </a:pPr>
          </a:p>
          <a:p>
            <a:pPr>
              <a:lnSpc>
                <a:spcPts val="2492"/>
              </a:lnSpc>
            </a:pPr>
          </a:p>
          <a:p>
            <a:pPr>
              <a:lnSpc>
                <a:spcPts val="2492"/>
              </a:lnSpc>
            </a:pPr>
          </a:p>
          <a:p>
            <a:pPr>
              <a:lnSpc>
                <a:spcPts val="2492"/>
              </a:lnSpc>
            </a:pPr>
          </a:p>
          <a:p>
            <a:pPr>
              <a:lnSpc>
                <a:spcPts val="2492"/>
              </a:lnSpc>
            </a:pPr>
          </a:p>
          <a:p>
            <a:pPr>
              <a:lnSpc>
                <a:spcPts val="2492"/>
              </a:lnSpc>
            </a:pPr>
          </a:p>
          <a:p>
            <a:pPr>
              <a:lnSpc>
                <a:spcPts val="2492"/>
              </a:lnSpc>
            </a:pPr>
          </a:p>
          <a:p>
            <a:pPr>
              <a:lnSpc>
                <a:spcPts val="2492"/>
              </a:lnSpc>
            </a:pPr>
          </a:p>
          <a:p>
            <a:pPr algn="l" marL="0" indent="0" lvl="0">
              <a:lnSpc>
                <a:spcPts val="2492"/>
              </a:lnSpc>
              <a:spcBef>
                <a:spcPct val="0"/>
              </a:spcBef>
            </a:pPr>
          </a:p>
        </p:txBody>
      </p:sp>
      <p:grpSp>
        <p:nvGrpSpPr>
          <p:cNvPr name="Group 12" id="12"/>
          <p:cNvGrpSpPr/>
          <p:nvPr/>
        </p:nvGrpSpPr>
        <p:grpSpPr>
          <a:xfrm rot="0">
            <a:off x="-574313" y="9087853"/>
            <a:ext cx="2085109" cy="2085109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C5739"/>
            </a:solidFill>
            <a:ln cap="sq">
              <a:noFill/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381848" y="7943340"/>
            <a:ext cx="4687320" cy="4687320"/>
          </a:xfrm>
          <a:custGeom>
            <a:avLst/>
            <a:gdLst/>
            <a:ahLst/>
            <a:cxnLst/>
            <a:rect r="r" b="b" t="t" l="l"/>
            <a:pathLst>
              <a:path h="4687320" w="4687320">
                <a:moveTo>
                  <a:pt x="0" y="0"/>
                </a:moveTo>
                <a:lnTo>
                  <a:pt x="4687320" y="0"/>
                </a:lnTo>
                <a:lnTo>
                  <a:pt x="4687320" y="4687320"/>
                </a:lnTo>
                <a:lnTo>
                  <a:pt x="0" y="46873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-539311" y="5774251"/>
            <a:ext cx="4856701" cy="3085579"/>
          </a:xfrm>
          <a:custGeom>
            <a:avLst/>
            <a:gdLst/>
            <a:ahLst/>
            <a:cxnLst/>
            <a:rect r="r" b="b" t="t" l="l"/>
            <a:pathLst>
              <a:path h="3085579" w="4856701">
                <a:moveTo>
                  <a:pt x="0" y="0"/>
                </a:moveTo>
                <a:lnTo>
                  <a:pt x="4856701" y="0"/>
                </a:lnTo>
                <a:lnTo>
                  <a:pt x="4856701" y="3085579"/>
                </a:lnTo>
                <a:lnTo>
                  <a:pt x="0" y="308557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5400000">
            <a:off x="2850363" y="5774251"/>
            <a:ext cx="4856701" cy="3085579"/>
          </a:xfrm>
          <a:custGeom>
            <a:avLst/>
            <a:gdLst/>
            <a:ahLst/>
            <a:cxnLst/>
            <a:rect r="r" b="b" t="t" l="l"/>
            <a:pathLst>
              <a:path h="3085579" w="4856701">
                <a:moveTo>
                  <a:pt x="0" y="0"/>
                </a:moveTo>
                <a:lnTo>
                  <a:pt x="4856701" y="0"/>
                </a:lnTo>
                <a:lnTo>
                  <a:pt x="4856701" y="3085579"/>
                </a:lnTo>
                <a:lnTo>
                  <a:pt x="0" y="308557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5400000">
            <a:off x="6240742" y="5774251"/>
            <a:ext cx="4856701" cy="3085579"/>
          </a:xfrm>
          <a:custGeom>
            <a:avLst/>
            <a:gdLst/>
            <a:ahLst/>
            <a:cxnLst/>
            <a:rect r="r" b="b" t="t" l="l"/>
            <a:pathLst>
              <a:path h="3085579" w="4856701">
                <a:moveTo>
                  <a:pt x="0" y="0"/>
                </a:moveTo>
                <a:lnTo>
                  <a:pt x="4856701" y="0"/>
                </a:lnTo>
                <a:lnTo>
                  <a:pt x="4856701" y="3085579"/>
                </a:lnTo>
                <a:lnTo>
                  <a:pt x="0" y="308557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5400000">
            <a:off x="9620157" y="5774251"/>
            <a:ext cx="4856701" cy="3085579"/>
          </a:xfrm>
          <a:custGeom>
            <a:avLst/>
            <a:gdLst/>
            <a:ahLst/>
            <a:cxnLst/>
            <a:rect r="r" b="b" t="t" l="l"/>
            <a:pathLst>
              <a:path h="3085579" w="4856701">
                <a:moveTo>
                  <a:pt x="0" y="0"/>
                </a:moveTo>
                <a:lnTo>
                  <a:pt x="4856701" y="0"/>
                </a:lnTo>
                <a:lnTo>
                  <a:pt x="4856701" y="3085579"/>
                </a:lnTo>
                <a:lnTo>
                  <a:pt x="0" y="308557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0" y="0"/>
            <a:ext cx="18288000" cy="3086100"/>
            <a:chOff x="0" y="0"/>
            <a:chExt cx="4816593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816592" cy="812800"/>
            </a:xfrm>
            <a:custGeom>
              <a:avLst/>
              <a:gdLst/>
              <a:ahLst/>
              <a:cxnLst/>
              <a:rect r="r" b="b" t="t" l="l"/>
              <a:pathLst>
                <a:path h="812800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19050"/>
              <a:ext cx="4816593" cy="831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-1586068" y="-1808676"/>
            <a:ext cx="3172137" cy="4114800"/>
          </a:xfrm>
          <a:custGeom>
            <a:avLst/>
            <a:gdLst/>
            <a:ahLst/>
            <a:cxnLst/>
            <a:rect r="r" b="b" t="t" l="l"/>
            <a:pathLst>
              <a:path h="4114800" w="3172137">
                <a:moveTo>
                  <a:pt x="0" y="0"/>
                </a:moveTo>
                <a:lnTo>
                  <a:pt x="3172136" y="0"/>
                </a:lnTo>
                <a:lnTo>
                  <a:pt x="317213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-874585" y="8864533"/>
            <a:ext cx="3806571" cy="2083232"/>
          </a:xfrm>
          <a:custGeom>
            <a:avLst/>
            <a:gdLst/>
            <a:ahLst/>
            <a:cxnLst/>
            <a:rect r="r" b="b" t="t" l="l"/>
            <a:pathLst>
              <a:path h="2083232" w="3806571">
                <a:moveTo>
                  <a:pt x="0" y="0"/>
                </a:moveTo>
                <a:lnTo>
                  <a:pt x="3806570" y="0"/>
                </a:lnTo>
                <a:lnTo>
                  <a:pt x="3806570" y="2083233"/>
                </a:lnTo>
                <a:lnTo>
                  <a:pt x="0" y="208323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6384715" y="-413585"/>
            <a:ext cx="3806571" cy="2083232"/>
          </a:xfrm>
          <a:custGeom>
            <a:avLst/>
            <a:gdLst/>
            <a:ahLst/>
            <a:cxnLst/>
            <a:rect r="r" b="b" t="t" l="l"/>
            <a:pathLst>
              <a:path h="2083232" w="3806571">
                <a:moveTo>
                  <a:pt x="0" y="0"/>
                </a:moveTo>
                <a:lnTo>
                  <a:pt x="3806570" y="0"/>
                </a:lnTo>
                <a:lnTo>
                  <a:pt x="3806570" y="2083233"/>
                </a:lnTo>
                <a:lnTo>
                  <a:pt x="0" y="208323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5400000">
            <a:off x="13794918" y="5774251"/>
            <a:ext cx="4856701" cy="3085579"/>
          </a:xfrm>
          <a:custGeom>
            <a:avLst/>
            <a:gdLst/>
            <a:ahLst/>
            <a:cxnLst/>
            <a:rect r="r" b="b" t="t" l="l"/>
            <a:pathLst>
              <a:path h="3085579" w="4856701">
                <a:moveTo>
                  <a:pt x="0" y="0"/>
                </a:moveTo>
                <a:lnTo>
                  <a:pt x="4856701" y="0"/>
                </a:lnTo>
                <a:lnTo>
                  <a:pt x="4856701" y="3085579"/>
                </a:lnTo>
                <a:lnTo>
                  <a:pt x="0" y="308557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4640937" y="3406370"/>
            <a:ext cx="4970732" cy="1304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06"/>
              </a:lnSpc>
            </a:pPr>
            <a:r>
              <a:rPr lang="en-US" sz="5338" spc="266">
                <a:solidFill>
                  <a:srgbClr val="000000"/>
                </a:solidFill>
                <a:latin typeface="Caladea Bold"/>
              </a:rPr>
              <a:t>Backend </a:t>
            </a:r>
          </a:p>
          <a:p>
            <a:pPr algn="ctr">
              <a:lnSpc>
                <a:spcPts val="3886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13697288" y="3406370"/>
            <a:ext cx="4970732" cy="1304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06"/>
              </a:lnSpc>
            </a:pPr>
            <a:r>
              <a:rPr lang="en-US" sz="5338" spc="266">
                <a:solidFill>
                  <a:srgbClr val="000000"/>
                </a:solidFill>
                <a:latin typeface="Caladea Bold"/>
              </a:rPr>
              <a:t>Frontend </a:t>
            </a:r>
          </a:p>
          <a:p>
            <a:pPr algn="ctr">
              <a:lnSpc>
                <a:spcPts val="3886"/>
              </a:lnSpc>
            </a:pPr>
          </a:p>
        </p:txBody>
      </p:sp>
      <p:sp>
        <p:nvSpPr>
          <p:cNvPr name="AutoShape 16" id="16"/>
          <p:cNvSpPr/>
          <p:nvPr/>
        </p:nvSpPr>
        <p:spPr>
          <a:xfrm flipH="true">
            <a:off x="1889040" y="4063595"/>
            <a:ext cx="2751897" cy="825095"/>
          </a:xfrm>
          <a:prstGeom prst="line">
            <a:avLst/>
          </a:prstGeom>
          <a:ln cap="flat" w="38100">
            <a:solidFill>
              <a:srgbClr val="000000"/>
            </a:solidFill>
            <a:prstDash val="sysDot"/>
            <a:headEnd type="none" len="sm" w="sm"/>
            <a:tailEnd type="arrow" len="sm" w="med"/>
          </a:ln>
        </p:spPr>
      </p:sp>
      <p:sp>
        <p:nvSpPr>
          <p:cNvPr name="AutoShape 17" id="17"/>
          <p:cNvSpPr/>
          <p:nvPr/>
        </p:nvSpPr>
        <p:spPr>
          <a:xfrm>
            <a:off x="7126303" y="4711295"/>
            <a:ext cx="1542789" cy="177395"/>
          </a:xfrm>
          <a:prstGeom prst="line">
            <a:avLst/>
          </a:prstGeom>
          <a:ln cap="flat" w="38100">
            <a:solidFill>
              <a:srgbClr val="000000"/>
            </a:solidFill>
            <a:prstDash val="sysDot"/>
            <a:headEnd type="none" len="sm" w="sm"/>
            <a:tailEnd type="arrow" len="sm" w="med"/>
          </a:ln>
        </p:spPr>
      </p:sp>
      <p:sp>
        <p:nvSpPr>
          <p:cNvPr name="AutoShape 18" id="18"/>
          <p:cNvSpPr/>
          <p:nvPr/>
        </p:nvSpPr>
        <p:spPr>
          <a:xfrm flipH="true">
            <a:off x="5278714" y="4711295"/>
            <a:ext cx="1847589" cy="177395"/>
          </a:xfrm>
          <a:prstGeom prst="line">
            <a:avLst/>
          </a:prstGeom>
          <a:ln cap="flat" w="38100">
            <a:solidFill>
              <a:srgbClr val="000000"/>
            </a:solidFill>
            <a:prstDash val="sysDot"/>
            <a:headEnd type="none" len="sm" w="sm"/>
            <a:tailEnd type="arrow" len="sm" w="med"/>
          </a:ln>
        </p:spPr>
      </p:sp>
      <p:sp>
        <p:nvSpPr>
          <p:cNvPr name="AutoShape 19" id="19"/>
          <p:cNvSpPr/>
          <p:nvPr/>
        </p:nvSpPr>
        <p:spPr>
          <a:xfrm>
            <a:off x="9611669" y="4063595"/>
            <a:ext cx="2436839" cy="825095"/>
          </a:xfrm>
          <a:prstGeom prst="line">
            <a:avLst/>
          </a:prstGeom>
          <a:ln cap="flat" w="38100">
            <a:solidFill>
              <a:srgbClr val="000000"/>
            </a:solidFill>
            <a:prstDash val="sysDot"/>
            <a:headEnd type="none" len="sm" w="sm"/>
            <a:tailEnd type="arrow" len="sm" w="med"/>
          </a:ln>
        </p:spPr>
      </p:sp>
      <p:sp>
        <p:nvSpPr>
          <p:cNvPr name="AutoShape 20" id="20"/>
          <p:cNvSpPr/>
          <p:nvPr/>
        </p:nvSpPr>
        <p:spPr>
          <a:xfrm>
            <a:off x="16182654" y="4711295"/>
            <a:ext cx="40614" cy="177395"/>
          </a:xfrm>
          <a:prstGeom prst="line">
            <a:avLst/>
          </a:prstGeom>
          <a:ln cap="flat" w="38100">
            <a:solidFill>
              <a:srgbClr val="000000"/>
            </a:solidFill>
            <a:prstDash val="sysDot"/>
            <a:headEnd type="none" len="sm" w="sm"/>
            <a:tailEnd type="arrow" len="sm" w="med"/>
          </a:ln>
        </p:spPr>
      </p:sp>
      <p:sp>
        <p:nvSpPr>
          <p:cNvPr name="Freeform 21" id="21"/>
          <p:cNvSpPr/>
          <p:nvPr/>
        </p:nvSpPr>
        <p:spPr>
          <a:xfrm flipH="false" flipV="false" rot="0">
            <a:off x="784891" y="7769478"/>
            <a:ext cx="1865183" cy="1954271"/>
          </a:xfrm>
          <a:custGeom>
            <a:avLst/>
            <a:gdLst/>
            <a:ahLst/>
            <a:cxnLst/>
            <a:rect r="r" b="b" t="t" l="l"/>
            <a:pathLst>
              <a:path h="1954271" w="1865183">
                <a:moveTo>
                  <a:pt x="0" y="0"/>
                </a:moveTo>
                <a:lnTo>
                  <a:pt x="1865183" y="0"/>
                </a:lnTo>
                <a:lnTo>
                  <a:pt x="1865183" y="1954271"/>
                </a:lnTo>
                <a:lnTo>
                  <a:pt x="0" y="1954271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4531" t="0" r="-4531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4362775" y="7942672"/>
            <a:ext cx="1832582" cy="1607884"/>
          </a:xfrm>
          <a:custGeom>
            <a:avLst/>
            <a:gdLst/>
            <a:ahLst/>
            <a:cxnLst/>
            <a:rect r="r" b="b" t="t" l="l"/>
            <a:pathLst>
              <a:path h="1607884" w="1832582">
                <a:moveTo>
                  <a:pt x="0" y="0"/>
                </a:moveTo>
                <a:lnTo>
                  <a:pt x="1832582" y="0"/>
                </a:lnTo>
                <a:lnTo>
                  <a:pt x="1832582" y="1607884"/>
                </a:lnTo>
                <a:lnTo>
                  <a:pt x="0" y="1607884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-37606" t="0" r="-3458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7891268" y="7849583"/>
            <a:ext cx="1720401" cy="1707732"/>
          </a:xfrm>
          <a:custGeom>
            <a:avLst/>
            <a:gdLst/>
            <a:ahLst/>
            <a:cxnLst/>
            <a:rect r="r" b="b" t="t" l="l"/>
            <a:pathLst>
              <a:path h="1707732" w="1720401">
                <a:moveTo>
                  <a:pt x="0" y="0"/>
                </a:moveTo>
                <a:lnTo>
                  <a:pt x="1720401" y="0"/>
                </a:lnTo>
                <a:lnTo>
                  <a:pt x="1720401" y="1707732"/>
                </a:lnTo>
                <a:lnTo>
                  <a:pt x="0" y="1707732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-595" r="0" b="-595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10802432" y="8039972"/>
            <a:ext cx="2519585" cy="1413284"/>
          </a:xfrm>
          <a:custGeom>
            <a:avLst/>
            <a:gdLst/>
            <a:ahLst/>
            <a:cxnLst/>
            <a:rect r="r" b="b" t="t" l="l"/>
            <a:pathLst>
              <a:path h="1413284" w="2519585">
                <a:moveTo>
                  <a:pt x="0" y="0"/>
                </a:moveTo>
                <a:lnTo>
                  <a:pt x="2519585" y="0"/>
                </a:lnTo>
                <a:lnTo>
                  <a:pt x="2519585" y="1413284"/>
                </a:lnTo>
                <a:lnTo>
                  <a:pt x="0" y="1413284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15518565" y="7821866"/>
            <a:ext cx="1732299" cy="1732299"/>
          </a:xfrm>
          <a:custGeom>
            <a:avLst/>
            <a:gdLst/>
            <a:ahLst/>
            <a:cxnLst/>
            <a:rect r="r" b="b" t="t" l="l"/>
            <a:pathLst>
              <a:path h="1732299" w="1732299">
                <a:moveTo>
                  <a:pt x="0" y="0"/>
                </a:moveTo>
                <a:lnTo>
                  <a:pt x="1732299" y="0"/>
                </a:lnTo>
                <a:lnTo>
                  <a:pt x="1732299" y="1732299"/>
                </a:lnTo>
                <a:lnTo>
                  <a:pt x="0" y="1732299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sp>
        <p:nvSpPr>
          <p:cNvPr name="TextBox 26" id="26"/>
          <p:cNvSpPr txBox="true"/>
          <p:nvPr/>
        </p:nvSpPr>
        <p:spPr>
          <a:xfrm rot="0">
            <a:off x="523448" y="5578503"/>
            <a:ext cx="2731184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86"/>
              </a:lnSpc>
            </a:pPr>
            <a:r>
              <a:rPr lang="en-US" sz="3238" spc="161">
                <a:solidFill>
                  <a:srgbClr val="FFFBFB"/>
                </a:solidFill>
                <a:latin typeface="Caladea"/>
              </a:rPr>
              <a:t>Technology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4020393" y="5578503"/>
            <a:ext cx="2516641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86"/>
              </a:lnSpc>
            </a:pPr>
            <a:r>
              <a:rPr lang="en-US" sz="3238" spc="161">
                <a:solidFill>
                  <a:srgbClr val="FFFBFB"/>
                </a:solidFill>
                <a:latin typeface="Caladea"/>
              </a:rPr>
              <a:t>Database 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7360558" y="5578503"/>
            <a:ext cx="2731184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86"/>
              </a:lnSpc>
            </a:pPr>
            <a:r>
              <a:rPr lang="en-US" sz="3238" spc="161">
                <a:solidFill>
                  <a:srgbClr val="FFFBFB"/>
                </a:solidFill>
                <a:latin typeface="Caladea"/>
              </a:rPr>
              <a:t>Build Tool 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0802432" y="5578503"/>
            <a:ext cx="2731184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86"/>
              </a:lnSpc>
            </a:pPr>
            <a:r>
              <a:rPr lang="en-US" sz="3238" spc="161">
                <a:solidFill>
                  <a:srgbClr val="FFFBFB"/>
                </a:solidFill>
                <a:latin typeface="Caladea"/>
              </a:rPr>
              <a:t>Language 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5080502" y="1698223"/>
            <a:ext cx="7845600" cy="8723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862"/>
              </a:lnSpc>
              <a:spcBef>
                <a:spcPct val="0"/>
              </a:spcBef>
            </a:pPr>
            <a:r>
              <a:rPr lang="en-US" sz="5921" spc="207">
                <a:solidFill>
                  <a:srgbClr val="FFFFFF"/>
                </a:solidFill>
                <a:latin typeface="Codec Pro ExtraBold"/>
              </a:rPr>
              <a:t>Technology Stack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4857676" y="5578503"/>
            <a:ext cx="2731184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86"/>
              </a:lnSpc>
            </a:pPr>
            <a:r>
              <a:rPr lang="en-US" sz="3238" spc="161">
                <a:solidFill>
                  <a:srgbClr val="FFFBFB"/>
                </a:solidFill>
                <a:latin typeface="Caladea"/>
              </a:rPr>
              <a:t>Technology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784891" y="6516941"/>
            <a:ext cx="2516641" cy="838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93"/>
              </a:lnSpc>
            </a:pPr>
            <a:r>
              <a:rPr lang="en-US" sz="5494" spc="274">
                <a:solidFill>
                  <a:srgbClr val="FFFBFB"/>
                </a:solidFill>
                <a:latin typeface="Caladea"/>
              </a:rPr>
              <a:t>Servlet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7467829" y="6516941"/>
            <a:ext cx="2516641" cy="838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93"/>
              </a:lnSpc>
            </a:pPr>
            <a:r>
              <a:rPr lang="en-US" sz="5494" spc="274">
                <a:solidFill>
                  <a:srgbClr val="FFFBFB"/>
                </a:solidFill>
                <a:latin typeface="Caladea"/>
              </a:rPr>
              <a:t>Maven 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0790187" y="6516941"/>
            <a:ext cx="2516641" cy="838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93"/>
              </a:lnSpc>
            </a:pPr>
            <a:r>
              <a:rPr lang="en-US" sz="5494" spc="274">
                <a:solidFill>
                  <a:srgbClr val="FFFBFB"/>
                </a:solidFill>
                <a:latin typeface="Caladea"/>
              </a:rPr>
              <a:t>Java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4964948" y="6516941"/>
            <a:ext cx="2516641" cy="838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93"/>
              </a:lnSpc>
            </a:pPr>
            <a:r>
              <a:rPr lang="en-US" sz="5494" spc="274">
                <a:solidFill>
                  <a:srgbClr val="FFFBFB"/>
                </a:solidFill>
                <a:latin typeface="Caladea"/>
              </a:rPr>
              <a:t>JSP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4020393" y="6478841"/>
            <a:ext cx="2516641" cy="838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93"/>
              </a:lnSpc>
            </a:pPr>
            <a:r>
              <a:rPr lang="en-US" sz="5494" spc="274">
                <a:solidFill>
                  <a:srgbClr val="FFFBFB"/>
                </a:solidFill>
                <a:latin typeface="Caladea"/>
              </a:rPr>
              <a:t>MySQL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60799" y="1028700"/>
            <a:ext cx="15766403" cy="9258300"/>
          </a:xfrm>
          <a:custGeom>
            <a:avLst/>
            <a:gdLst/>
            <a:ahLst/>
            <a:cxnLst/>
            <a:rect r="r" b="b" t="t" l="l"/>
            <a:pathLst>
              <a:path h="9258300" w="15766403">
                <a:moveTo>
                  <a:pt x="0" y="0"/>
                </a:moveTo>
                <a:lnTo>
                  <a:pt x="15766402" y="0"/>
                </a:lnTo>
                <a:lnTo>
                  <a:pt x="15766402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831" r="0" b="-345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85713" y="156397"/>
            <a:ext cx="4290470" cy="8723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862"/>
              </a:lnSpc>
              <a:spcBef>
                <a:spcPct val="0"/>
              </a:spcBef>
            </a:pPr>
            <a:r>
              <a:rPr lang="en-US" sz="5921" spc="207">
                <a:solidFill>
                  <a:srgbClr val="040506"/>
                </a:solidFill>
                <a:latin typeface="Codec Pro ExtraBold"/>
              </a:rPr>
              <a:t>Data Flow 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423440" y="1846102"/>
            <a:ext cx="9441120" cy="6594797"/>
          </a:xfrm>
          <a:custGeom>
            <a:avLst/>
            <a:gdLst/>
            <a:ahLst/>
            <a:cxnLst/>
            <a:rect r="r" b="b" t="t" l="l"/>
            <a:pathLst>
              <a:path h="6594797" w="9441120">
                <a:moveTo>
                  <a:pt x="0" y="0"/>
                </a:moveTo>
                <a:lnTo>
                  <a:pt x="9441120" y="0"/>
                </a:lnTo>
                <a:lnTo>
                  <a:pt x="9441120" y="6594796"/>
                </a:lnTo>
                <a:lnTo>
                  <a:pt x="0" y="65947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30613" y="291428"/>
            <a:ext cx="14988692" cy="9995572"/>
          </a:xfrm>
          <a:custGeom>
            <a:avLst/>
            <a:gdLst/>
            <a:ahLst/>
            <a:cxnLst/>
            <a:rect r="r" b="b" t="t" l="l"/>
            <a:pathLst>
              <a:path h="9995572" w="14988692">
                <a:moveTo>
                  <a:pt x="0" y="0"/>
                </a:moveTo>
                <a:lnTo>
                  <a:pt x="14988692" y="0"/>
                </a:lnTo>
                <a:lnTo>
                  <a:pt x="14988692" y="9995572"/>
                </a:lnTo>
                <a:lnTo>
                  <a:pt x="0" y="99955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289" r="0" b="-455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DAF5AXF0cVc</dc:identifier>
  <dcterms:modified xsi:type="dcterms:W3CDTF">2011-08-01T06:04:30Z</dcterms:modified>
  <cp:revision>1</cp:revision>
  <dc:title>MENTOR MANAGEMENT SYSTEM</dc:title>
</cp:coreProperties>
</file>